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otham" charset="1" panose="00000000000000000000"/>
      <p:regular r:id="rId10"/>
    </p:embeddedFont>
    <p:embeddedFont>
      <p:font typeface="Gotham Bold" charset="1" panose="00000000000000000000"/>
      <p:regular r:id="rId11"/>
    </p:embeddedFont>
    <p:embeddedFont>
      <p:font typeface="Gotham Italics" charset="1" panose="00000000000000000000"/>
      <p:regular r:id="rId12"/>
    </p:embeddedFont>
    <p:embeddedFont>
      <p:font typeface="Gotham Bold Italics" charset="1" panose="02000000000000000000"/>
      <p:regular r:id="rId13"/>
    </p:embeddedFont>
    <p:embeddedFont>
      <p:font typeface="Gotham Light" charset="1" panose="00000000000000000000"/>
      <p:regular r:id="rId14"/>
    </p:embeddedFont>
    <p:embeddedFont>
      <p:font typeface="Gotham Light Italics" charset="1" panose="00000000000000000000"/>
      <p:regular r:id="rId15"/>
    </p:embeddedFont>
    <p:embeddedFont>
      <p:font typeface="Gotham Heavy" charset="1" panose="02000900000000000000"/>
      <p:regular r:id="rId16"/>
    </p:embeddedFont>
    <p:embeddedFont>
      <p:font typeface="Gotham Heavy Italics" charset="1" panose="020009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Telegraf" charset="1" panose="00000500000000000000"/>
      <p:regular r:id="rId24"/>
    </p:embeddedFont>
    <p:embeddedFont>
      <p:font typeface="Telegraf Bold" charset="1" panose="00000800000000000000"/>
      <p:regular r:id="rId25"/>
    </p:embeddedFont>
    <p:embeddedFont>
      <p:font typeface="Telegraf Extra-Light" charset="1" panose="00000300000000000000"/>
      <p:regular r:id="rId26"/>
    </p:embeddedFont>
    <p:embeddedFont>
      <p:font typeface="Telegraf Medium" charset="1" panose="00000600000000000000"/>
      <p:regular r:id="rId27"/>
    </p:embeddedFont>
    <p:embeddedFont>
      <p:font typeface="Telegraf Ultra-Bold" charset="1" panose="00000900000000000000"/>
      <p:regular r:id="rId28"/>
    </p:embeddedFont>
    <p:embeddedFont>
      <p:font typeface="Telegraf Heavy"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jpeg" Type="http://schemas.openxmlformats.org/officeDocument/2006/relationships/image"/><Relationship Id="rId6"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8100000">
            <a:off x="-3456295" y="1660603"/>
            <a:ext cx="14900141" cy="17252795"/>
          </a:xfrm>
          <a:custGeom>
            <a:avLst/>
            <a:gdLst/>
            <a:ahLst/>
            <a:cxnLst/>
            <a:rect r="r" b="b" t="t" l="l"/>
            <a:pathLst>
              <a:path h="17252795" w="14900141">
                <a:moveTo>
                  <a:pt x="0" y="0"/>
                </a:moveTo>
                <a:lnTo>
                  <a:pt x="14900141" y="0"/>
                </a:lnTo>
                <a:lnTo>
                  <a:pt x="14900141" y="17252794"/>
                </a:lnTo>
                <a:lnTo>
                  <a:pt x="0" y="17252794"/>
                </a:lnTo>
                <a:lnTo>
                  <a:pt x="0" y="0"/>
                </a:lnTo>
                <a:close/>
              </a:path>
            </a:pathLst>
          </a:custGeom>
          <a:blipFill>
            <a:blip r:embed="rId2">
              <a:alphaModFix amt="6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359490" y="5257936"/>
            <a:ext cx="11569020" cy="915641"/>
          </a:xfrm>
          <a:prstGeom prst="rect">
            <a:avLst/>
          </a:prstGeom>
        </p:spPr>
        <p:txBody>
          <a:bodyPr anchor="t" rtlCol="false" tIns="0" lIns="0" bIns="0" rIns="0">
            <a:spAutoFit/>
          </a:bodyPr>
          <a:lstStyle/>
          <a:p>
            <a:pPr algn="ctr">
              <a:lnSpc>
                <a:spcPts val="6965"/>
              </a:lnSpc>
              <a:spcBef>
                <a:spcPct val="0"/>
              </a:spcBef>
            </a:pPr>
            <a:r>
              <a:rPr lang="en-US" sz="4975">
                <a:solidFill>
                  <a:srgbClr val="FFFFFF"/>
                </a:solidFill>
                <a:latin typeface="Telegraf Extra-Light"/>
              </a:rPr>
              <a:t>Revolutionizing Healthcare</a:t>
            </a:r>
          </a:p>
        </p:txBody>
      </p:sp>
      <p:sp>
        <p:nvSpPr>
          <p:cNvPr name="TextBox 4" id="4"/>
          <p:cNvSpPr txBox="true"/>
          <p:nvPr/>
        </p:nvSpPr>
        <p:spPr>
          <a:xfrm rot="0">
            <a:off x="3439629" y="3875298"/>
            <a:ext cx="11408743" cy="1447003"/>
          </a:xfrm>
          <a:prstGeom prst="rect">
            <a:avLst/>
          </a:prstGeom>
        </p:spPr>
        <p:txBody>
          <a:bodyPr anchor="t" rtlCol="false" tIns="0" lIns="0" bIns="0" rIns="0">
            <a:spAutoFit/>
          </a:bodyPr>
          <a:lstStyle/>
          <a:p>
            <a:pPr algn="ctr">
              <a:lnSpc>
                <a:spcPts val="11175"/>
              </a:lnSpc>
              <a:spcBef>
                <a:spcPct val="0"/>
              </a:spcBef>
            </a:pPr>
            <a:r>
              <a:rPr lang="en-US" sz="7982">
                <a:solidFill>
                  <a:srgbClr val="FFFFFF"/>
                </a:solidFill>
                <a:latin typeface="Telegraf Bold"/>
              </a:rPr>
              <a:t>THE FUTURE IS HERE</a:t>
            </a:r>
          </a:p>
        </p:txBody>
      </p:sp>
      <p:sp>
        <p:nvSpPr>
          <p:cNvPr name="AutoShape 5" id="5"/>
          <p:cNvSpPr/>
          <p:nvPr/>
        </p:nvSpPr>
        <p:spPr>
          <a:xfrm flipV="true">
            <a:off x="2816056" y="9248775"/>
            <a:ext cx="13350772" cy="9525"/>
          </a:xfrm>
          <a:prstGeom prst="line">
            <a:avLst/>
          </a:prstGeom>
          <a:ln cap="flat" w="19050">
            <a:solidFill>
              <a:srgbClr val="FFFFF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6171664" y="4274503"/>
            <a:ext cx="594467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54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69186" y="4185804"/>
            <a:ext cx="2917904" cy="3070143"/>
            <a:chOff x="0" y="0"/>
            <a:chExt cx="5842000" cy="6146800"/>
          </a:xfrm>
        </p:grpSpPr>
        <p:sp>
          <p:nvSpPr>
            <p:cNvPr name="Freeform 3" id="3"/>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2"/>
              <a:stretch>
                <a:fillRect l="0" t="-8172" r="0" b="0"/>
              </a:stretch>
            </a:blipFill>
          </p:spPr>
        </p:sp>
        <p:sp>
          <p:nvSpPr>
            <p:cNvPr name="Freeform 4" id="4"/>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3"/>
              <a:stretch>
                <a:fillRect l="0" t="-286" r="0" b="-286"/>
              </a:stretch>
            </a:blipFill>
          </p:spPr>
        </p:sp>
      </p:grpSp>
      <p:grpSp>
        <p:nvGrpSpPr>
          <p:cNvPr name="Group 5" id="5"/>
          <p:cNvGrpSpPr>
            <a:grpSpLocks noChangeAspect="true"/>
          </p:cNvGrpSpPr>
          <p:nvPr/>
        </p:nvGrpSpPr>
        <p:grpSpPr>
          <a:xfrm rot="0">
            <a:off x="5163391" y="4185804"/>
            <a:ext cx="2917904" cy="3070143"/>
            <a:chOff x="0" y="0"/>
            <a:chExt cx="5842000" cy="6146800"/>
          </a:xfrm>
        </p:grpSpPr>
        <p:sp>
          <p:nvSpPr>
            <p:cNvPr name="Freeform 6" id="6"/>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4"/>
              <a:stretch>
                <a:fillRect l="0" t="-14076" r="0" b="-14076"/>
              </a:stretch>
            </a:blipFill>
          </p:spPr>
        </p:sp>
        <p:sp>
          <p:nvSpPr>
            <p:cNvPr name="Freeform 7" id="7"/>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3"/>
              <a:stretch>
                <a:fillRect l="0" t="-286" r="0" b="-286"/>
              </a:stretch>
            </a:blipFill>
          </p:spPr>
        </p:sp>
      </p:grpSp>
      <p:grpSp>
        <p:nvGrpSpPr>
          <p:cNvPr name="Group 8" id="8"/>
          <p:cNvGrpSpPr>
            <a:grpSpLocks noChangeAspect="true"/>
          </p:cNvGrpSpPr>
          <p:nvPr/>
        </p:nvGrpSpPr>
        <p:grpSpPr>
          <a:xfrm rot="0">
            <a:off x="9199901" y="4185804"/>
            <a:ext cx="2917904" cy="3070143"/>
            <a:chOff x="0" y="0"/>
            <a:chExt cx="5842000" cy="6146800"/>
          </a:xfrm>
        </p:grpSpPr>
        <p:sp>
          <p:nvSpPr>
            <p:cNvPr name="Freeform 9" id="9"/>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5"/>
              <a:stretch>
                <a:fillRect l="0" t="0" r="0" b="-19170"/>
              </a:stretch>
            </a:blipFill>
          </p:spPr>
        </p:sp>
        <p:sp>
          <p:nvSpPr>
            <p:cNvPr name="Freeform 10" id="10"/>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3"/>
              <a:stretch>
                <a:fillRect l="0" t="-286" r="0" b="-286"/>
              </a:stretch>
            </a:blipFill>
          </p:spPr>
        </p:sp>
      </p:grpSp>
      <p:grpSp>
        <p:nvGrpSpPr>
          <p:cNvPr name="Group 11" id="11"/>
          <p:cNvGrpSpPr>
            <a:grpSpLocks noChangeAspect="true"/>
          </p:cNvGrpSpPr>
          <p:nvPr/>
        </p:nvGrpSpPr>
        <p:grpSpPr>
          <a:xfrm rot="0">
            <a:off x="13236410" y="4185804"/>
            <a:ext cx="2917904" cy="3070143"/>
            <a:chOff x="0" y="0"/>
            <a:chExt cx="5842000" cy="6146800"/>
          </a:xfrm>
        </p:grpSpPr>
        <p:sp>
          <p:nvSpPr>
            <p:cNvPr name="Freeform 12" id="12"/>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6"/>
              <a:stretch>
                <a:fillRect l="0" t="-6477" r="0" b="-6477"/>
              </a:stretch>
            </a:blipFill>
          </p:spPr>
        </p:sp>
        <p:sp>
          <p:nvSpPr>
            <p:cNvPr name="Freeform 13" id="13"/>
            <p:cNvSpPr/>
            <p:nvPr/>
          </p:nvSpPr>
          <p:spPr>
            <a:xfrm flipH="false" flipV="false" rot="0">
              <a:off x="0" y="0"/>
              <a:ext cx="5842000" cy="6146800"/>
            </a:xfrm>
            <a:custGeom>
              <a:avLst/>
              <a:gdLst/>
              <a:ahLst/>
              <a:cxnLst/>
              <a:rect r="r" b="b" t="t" l="l"/>
              <a:pathLst>
                <a:path h="6146800" w="5842000">
                  <a:moveTo>
                    <a:pt x="5842000" y="6146800"/>
                  </a:moveTo>
                  <a:lnTo>
                    <a:pt x="0" y="6146800"/>
                  </a:lnTo>
                  <a:lnTo>
                    <a:pt x="0" y="0"/>
                  </a:lnTo>
                  <a:lnTo>
                    <a:pt x="5842000" y="0"/>
                  </a:lnTo>
                  <a:lnTo>
                    <a:pt x="5842000" y="6146800"/>
                  </a:lnTo>
                  <a:close/>
                </a:path>
              </a:pathLst>
            </a:custGeom>
            <a:blipFill>
              <a:blip r:embed="rId3"/>
              <a:stretch>
                <a:fillRect l="0" t="-286" r="0" b="-286"/>
              </a:stretch>
            </a:blipFill>
          </p:spPr>
        </p:sp>
      </p:grpSp>
      <p:sp>
        <p:nvSpPr>
          <p:cNvPr name="TextBox 14" id="14"/>
          <p:cNvSpPr txBox="true"/>
          <p:nvPr/>
        </p:nvSpPr>
        <p:spPr>
          <a:xfrm rot="0">
            <a:off x="4686770" y="790575"/>
            <a:ext cx="8549640" cy="1453679"/>
          </a:xfrm>
          <a:prstGeom prst="rect">
            <a:avLst/>
          </a:prstGeom>
        </p:spPr>
        <p:txBody>
          <a:bodyPr anchor="t" rtlCol="false" tIns="0" lIns="0" bIns="0" rIns="0">
            <a:spAutoFit/>
          </a:bodyPr>
          <a:lstStyle/>
          <a:p>
            <a:pPr algn="ctr">
              <a:lnSpc>
                <a:spcPts val="11225"/>
              </a:lnSpc>
              <a:spcBef>
                <a:spcPct val="0"/>
              </a:spcBef>
            </a:pPr>
            <a:r>
              <a:rPr lang="en-US" sz="8018">
                <a:solidFill>
                  <a:srgbClr val="FFFFFF"/>
                </a:solidFill>
                <a:latin typeface="Telegraf Bold"/>
              </a:rPr>
              <a:t>MEET THE TEAM</a:t>
            </a:r>
          </a:p>
        </p:txBody>
      </p:sp>
      <p:sp>
        <p:nvSpPr>
          <p:cNvPr name="TextBox 15" id="15"/>
          <p:cNvSpPr txBox="true"/>
          <p:nvPr/>
        </p:nvSpPr>
        <p:spPr>
          <a:xfrm rot="0">
            <a:off x="1548123" y="7643677"/>
            <a:ext cx="2560031" cy="585102"/>
          </a:xfrm>
          <a:prstGeom prst="rect">
            <a:avLst/>
          </a:prstGeom>
        </p:spPr>
        <p:txBody>
          <a:bodyPr anchor="t" rtlCol="false" tIns="0" lIns="0" bIns="0" rIns="0">
            <a:spAutoFit/>
          </a:bodyPr>
          <a:lstStyle/>
          <a:p>
            <a:pPr algn="ctr">
              <a:lnSpc>
                <a:spcPts val="4853"/>
              </a:lnSpc>
            </a:pPr>
            <a:r>
              <a:rPr lang="en-US" sz="3467">
                <a:solidFill>
                  <a:srgbClr val="FFFFFF"/>
                </a:solidFill>
                <a:latin typeface="Canva Sans Bold"/>
              </a:rPr>
              <a:t>Aryan Bains</a:t>
            </a:r>
          </a:p>
        </p:txBody>
      </p:sp>
      <p:sp>
        <p:nvSpPr>
          <p:cNvPr name="TextBox 16" id="16"/>
          <p:cNvSpPr txBox="true"/>
          <p:nvPr/>
        </p:nvSpPr>
        <p:spPr>
          <a:xfrm rot="0">
            <a:off x="4786168" y="7643677"/>
            <a:ext cx="3672350" cy="1201116"/>
          </a:xfrm>
          <a:prstGeom prst="rect">
            <a:avLst/>
          </a:prstGeom>
        </p:spPr>
        <p:txBody>
          <a:bodyPr anchor="t" rtlCol="false" tIns="0" lIns="0" bIns="0" rIns="0">
            <a:spAutoFit/>
          </a:bodyPr>
          <a:lstStyle/>
          <a:p>
            <a:pPr algn="ctr">
              <a:lnSpc>
                <a:spcPts val="4853"/>
              </a:lnSpc>
            </a:pPr>
            <a:r>
              <a:rPr lang="en-US" sz="3467">
                <a:solidFill>
                  <a:srgbClr val="FFFFFF"/>
                </a:solidFill>
                <a:latin typeface="Canva Sans Bold"/>
              </a:rPr>
              <a:t>Prabhdeep Singh</a:t>
            </a:r>
          </a:p>
          <a:p>
            <a:pPr algn="ctr">
              <a:lnSpc>
                <a:spcPts val="4853"/>
              </a:lnSpc>
            </a:pPr>
            <a:r>
              <a:rPr lang="en-US" sz="3467">
                <a:solidFill>
                  <a:srgbClr val="FFFFFF"/>
                </a:solidFill>
                <a:latin typeface="Canva Sans Bold"/>
              </a:rPr>
              <a:t>Narula</a:t>
            </a:r>
          </a:p>
        </p:txBody>
      </p:sp>
      <p:sp>
        <p:nvSpPr>
          <p:cNvPr name="TextBox 17" id="17"/>
          <p:cNvSpPr txBox="true"/>
          <p:nvPr/>
        </p:nvSpPr>
        <p:spPr>
          <a:xfrm rot="0">
            <a:off x="9340376" y="7643677"/>
            <a:ext cx="2636954" cy="585102"/>
          </a:xfrm>
          <a:prstGeom prst="rect">
            <a:avLst/>
          </a:prstGeom>
        </p:spPr>
        <p:txBody>
          <a:bodyPr anchor="t" rtlCol="false" tIns="0" lIns="0" bIns="0" rIns="0">
            <a:spAutoFit/>
          </a:bodyPr>
          <a:lstStyle/>
          <a:p>
            <a:pPr algn="ctr">
              <a:lnSpc>
                <a:spcPts val="4853"/>
              </a:lnSpc>
            </a:pPr>
            <a:r>
              <a:rPr lang="en-US" sz="3467">
                <a:solidFill>
                  <a:srgbClr val="FFFFFF"/>
                </a:solidFill>
                <a:latin typeface="Canva Sans Bold"/>
              </a:rPr>
              <a:t>Sneha Singh</a:t>
            </a:r>
          </a:p>
        </p:txBody>
      </p:sp>
      <p:sp>
        <p:nvSpPr>
          <p:cNvPr name="TextBox 18" id="18"/>
          <p:cNvSpPr txBox="true"/>
          <p:nvPr/>
        </p:nvSpPr>
        <p:spPr>
          <a:xfrm rot="0">
            <a:off x="13389349" y="7643677"/>
            <a:ext cx="2612027" cy="1201116"/>
          </a:xfrm>
          <a:prstGeom prst="rect">
            <a:avLst/>
          </a:prstGeom>
        </p:spPr>
        <p:txBody>
          <a:bodyPr anchor="t" rtlCol="false" tIns="0" lIns="0" bIns="0" rIns="0">
            <a:spAutoFit/>
          </a:bodyPr>
          <a:lstStyle/>
          <a:p>
            <a:pPr algn="ctr">
              <a:lnSpc>
                <a:spcPts val="4853"/>
              </a:lnSpc>
            </a:pPr>
            <a:r>
              <a:rPr lang="en-US" sz="3467">
                <a:solidFill>
                  <a:srgbClr val="FFFFFF"/>
                </a:solidFill>
                <a:latin typeface="Canva Sans Bold"/>
              </a:rPr>
              <a:t>Divnit Singh</a:t>
            </a:r>
          </a:p>
          <a:p>
            <a:pPr algn="ctr">
              <a:lnSpc>
                <a:spcPts val="4853"/>
              </a:lnSpc>
            </a:pPr>
            <a:r>
              <a:rPr lang="en-US" sz="3467">
                <a:solidFill>
                  <a:srgbClr val="FFFFFF"/>
                </a:solidFill>
                <a:latin typeface="Canva Sans Bold"/>
              </a:rPr>
              <a:t>Dhodi</a:t>
            </a:r>
          </a:p>
        </p:txBody>
      </p:sp>
    </p:spTree>
  </p:cSld>
  <p:clrMapOvr>
    <a:masterClrMapping/>
  </p:clrMapOvr>
</p:sld>
</file>

<file path=ppt/slides/slide3.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path path="circle">
            <a:fillToRect l="50000" r="50000" t="50000" b="50000"/>
          </a:path>
        </a:gradFill>
      </p:bgPr>
    </p:bg>
    <p:spTree>
      <p:nvGrpSpPr>
        <p:cNvPr id="1" name=""/>
        <p:cNvGrpSpPr/>
        <p:nvPr/>
      </p:nvGrpSpPr>
      <p:grpSpPr>
        <a:xfrm>
          <a:off x="0" y="0"/>
          <a:ext cx="0" cy="0"/>
          <a:chOff x="0" y="0"/>
          <a:chExt cx="0" cy="0"/>
        </a:xfrm>
      </p:grpSpPr>
      <p:grpSp>
        <p:nvGrpSpPr>
          <p:cNvPr name="Group 2" id="2"/>
          <p:cNvGrpSpPr/>
          <p:nvPr/>
        </p:nvGrpSpPr>
        <p:grpSpPr>
          <a:xfrm rot="0">
            <a:off x="6903932" y="3107731"/>
            <a:ext cx="4071539" cy="407153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3270"/>
            </a:solidFill>
          </p:spPr>
        </p:sp>
        <p:sp>
          <p:nvSpPr>
            <p:cNvPr name="TextBox 4" id="4"/>
            <p:cNvSpPr txBox="true"/>
            <p:nvPr/>
          </p:nvSpPr>
          <p:spPr>
            <a:xfrm>
              <a:off x="76200" y="0"/>
              <a:ext cx="660400" cy="736600"/>
            </a:xfrm>
            <a:prstGeom prst="rect">
              <a:avLst/>
            </a:prstGeom>
          </p:spPr>
          <p:txBody>
            <a:bodyPr anchor="ctr" rtlCol="false" tIns="50800" lIns="50800" bIns="50800" rIns="50800"/>
            <a:lstStyle/>
            <a:p>
              <a:pPr algn="ctr">
                <a:lnSpc>
                  <a:spcPts val="2800"/>
                </a:lnSpc>
              </a:pPr>
            </a:p>
          </p:txBody>
        </p:sp>
      </p:grpSp>
      <p:sp>
        <p:nvSpPr>
          <p:cNvPr name="AutoShape 5" id="5"/>
          <p:cNvSpPr/>
          <p:nvPr/>
        </p:nvSpPr>
        <p:spPr>
          <a:xfrm flipH="true" flipV="true">
            <a:off x="5218716" y="3138462"/>
            <a:ext cx="2021961" cy="499159"/>
          </a:xfrm>
          <a:prstGeom prst="line">
            <a:avLst/>
          </a:prstGeom>
          <a:ln cap="flat" w="38100">
            <a:solidFill>
              <a:srgbClr val="FFFFFF"/>
            </a:solidFill>
            <a:prstDash val="solid"/>
            <a:headEnd type="none" len="sm" w="sm"/>
            <a:tailEnd type="triangle" len="med" w="lg"/>
          </a:ln>
        </p:spPr>
      </p:sp>
      <p:sp>
        <p:nvSpPr>
          <p:cNvPr name="AutoShape 6" id="6"/>
          <p:cNvSpPr/>
          <p:nvPr/>
        </p:nvSpPr>
        <p:spPr>
          <a:xfrm>
            <a:off x="10982880" y="6159578"/>
            <a:ext cx="1918696" cy="809994"/>
          </a:xfrm>
          <a:prstGeom prst="line">
            <a:avLst/>
          </a:prstGeom>
          <a:ln cap="flat" w="38100">
            <a:solidFill>
              <a:srgbClr val="FFFFFF"/>
            </a:solidFill>
            <a:prstDash val="solid"/>
            <a:headEnd type="none" len="sm" w="sm"/>
            <a:tailEnd type="triangle" len="med" w="lg"/>
          </a:ln>
        </p:spPr>
      </p:sp>
      <p:sp>
        <p:nvSpPr>
          <p:cNvPr name="AutoShape 7" id="7"/>
          <p:cNvSpPr/>
          <p:nvPr/>
        </p:nvSpPr>
        <p:spPr>
          <a:xfrm flipH="true">
            <a:off x="5219790" y="6582771"/>
            <a:ext cx="1989308" cy="616555"/>
          </a:xfrm>
          <a:prstGeom prst="line">
            <a:avLst/>
          </a:prstGeom>
          <a:ln cap="flat" w="38100">
            <a:solidFill>
              <a:srgbClr val="FFFFFF"/>
            </a:solidFill>
            <a:prstDash val="solid"/>
            <a:headEnd type="none" len="sm" w="sm"/>
            <a:tailEnd type="triangle" len="med" w="lg"/>
          </a:ln>
        </p:spPr>
      </p:sp>
      <p:sp>
        <p:nvSpPr>
          <p:cNvPr name="AutoShape 8" id="8"/>
          <p:cNvSpPr/>
          <p:nvPr/>
        </p:nvSpPr>
        <p:spPr>
          <a:xfrm flipV="true">
            <a:off x="10891823" y="3406365"/>
            <a:ext cx="2003217" cy="569743"/>
          </a:xfrm>
          <a:prstGeom prst="line">
            <a:avLst/>
          </a:prstGeom>
          <a:ln cap="flat" w="38100">
            <a:solidFill>
              <a:srgbClr val="FFFFFF"/>
            </a:solidFill>
            <a:prstDash val="solid"/>
            <a:headEnd type="none" len="sm" w="sm"/>
            <a:tailEnd type="triangle" len="med" w="lg"/>
          </a:ln>
        </p:spPr>
      </p:sp>
      <p:grpSp>
        <p:nvGrpSpPr>
          <p:cNvPr name="Group 9" id="9"/>
          <p:cNvGrpSpPr/>
          <p:nvPr/>
        </p:nvGrpSpPr>
        <p:grpSpPr>
          <a:xfrm rot="0">
            <a:off x="294283" y="908331"/>
            <a:ext cx="4696451" cy="3086100"/>
            <a:chOff x="0" y="0"/>
            <a:chExt cx="1236925" cy="812800"/>
          </a:xfrm>
        </p:grpSpPr>
        <p:sp>
          <p:nvSpPr>
            <p:cNvPr name="Freeform 10" id="10"/>
            <p:cNvSpPr/>
            <p:nvPr/>
          </p:nvSpPr>
          <p:spPr>
            <a:xfrm flipH="false" flipV="false" rot="0">
              <a:off x="0" y="0"/>
              <a:ext cx="1236925" cy="812800"/>
            </a:xfrm>
            <a:custGeom>
              <a:avLst/>
              <a:gdLst/>
              <a:ahLst/>
              <a:cxnLst/>
              <a:rect r="r" b="b" t="t" l="l"/>
              <a:pathLst>
                <a:path h="812800" w="1236925">
                  <a:moveTo>
                    <a:pt x="84072" y="0"/>
                  </a:moveTo>
                  <a:lnTo>
                    <a:pt x="1152854" y="0"/>
                  </a:lnTo>
                  <a:cubicBezTo>
                    <a:pt x="1199285" y="0"/>
                    <a:pt x="1236925" y="37640"/>
                    <a:pt x="1236925" y="84072"/>
                  </a:cubicBezTo>
                  <a:lnTo>
                    <a:pt x="1236925" y="728728"/>
                  </a:lnTo>
                  <a:cubicBezTo>
                    <a:pt x="1236925" y="775160"/>
                    <a:pt x="1199285" y="812800"/>
                    <a:pt x="1152854" y="812800"/>
                  </a:cubicBezTo>
                  <a:lnTo>
                    <a:pt x="84072" y="812800"/>
                  </a:lnTo>
                  <a:cubicBezTo>
                    <a:pt x="37640" y="812800"/>
                    <a:pt x="0" y="775160"/>
                    <a:pt x="0" y="728728"/>
                  </a:cubicBezTo>
                  <a:lnTo>
                    <a:pt x="0" y="84072"/>
                  </a:lnTo>
                  <a:cubicBezTo>
                    <a:pt x="0" y="37640"/>
                    <a:pt x="37640" y="0"/>
                    <a:pt x="84072" y="0"/>
                  </a:cubicBezTo>
                  <a:close/>
                </a:path>
              </a:pathLst>
            </a:custGeom>
            <a:solidFill>
              <a:srgbClr val="004AAD"/>
            </a:solidFill>
          </p:spPr>
        </p:sp>
        <p:sp>
          <p:nvSpPr>
            <p:cNvPr name="TextBox 11" id="11"/>
            <p:cNvSpPr txBox="true"/>
            <p:nvPr/>
          </p:nvSpPr>
          <p:spPr>
            <a:xfrm>
              <a:off x="0" y="-76200"/>
              <a:ext cx="1236925" cy="889000"/>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7245242" y="4757095"/>
            <a:ext cx="3596640" cy="668035"/>
          </a:xfrm>
          <a:prstGeom prst="rect">
            <a:avLst/>
          </a:prstGeom>
        </p:spPr>
        <p:txBody>
          <a:bodyPr anchor="t" rtlCol="false" tIns="0" lIns="0" bIns="0" rIns="0">
            <a:spAutoFit/>
          </a:bodyPr>
          <a:lstStyle/>
          <a:p>
            <a:pPr algn="ctr">
              <a:lnSpc>
                <a:spcPts val="5179"/>
              </a:lnSpc>
              <a:spcBef>
                <a:spcPct val="0"/>
              </a:spcBef>
            </a:pPr>
            <a:r>
              <a:rPr lang="en-US" sz="3699">
                <a:solidFill>
                  <a:srgbClr val="FFFFFF"/>
                </a:solidFill>
                <a:latin typeface="Telegraf Bold"/>
              </a:rPr>
              <a:t>KEY FEATURES</a:t>
            </a:r>
          </a:p>
        </p:txBody>
      </p:sp>
      <p:sp>
        <p:nvSpPr>
          <p:cNvPr name="TextBox 13" id="13"/>
          <p:cNvSpPr txBox="true"/>
          <p:nvPr/>
        </p:nvSpPr>
        <p:spPr>
          <a:xfrm rot="0">
            <a:off x="812249" y="981075"/>
            <a:ext cx="3660519" cy="2222805"/>
          </a:xfrm>
          <a:prstGeom prst="rect">
            <a:avLst/>
          </a:prstGeom>
        </p:spPr>
        <p:txBody>
          <a:bodyPr anchor="t" rtlCol="false" tIns="0" lIns="0" bIns="0" rIns="0">
            <a:spAutoFit/>
          </a:bodyPr>
          <a:lstStyle/>
          <a:p>
            <a:pPr algn="ctr">
              <a:lnSpc>
                <a:spcPts val="2958"/>
              </a:lnSpc>
              <a:spcBef>
                <a:spcPct val="0"/>
              </a:spcBef>
            </a:pPr>
            <a:r>
              <a:rPr lang="en-US" sz="2112">
                <a:solidFill>
                  <a:srgbClr val="FFFFFF"/>
                </a:solidFill>
                <a:latin typeface="Arimo"/>
              </a:rPr>
              <a:t>OUR PROJECT ENVISIONS A HARMONIOUS INTEGRATION OF ADVANCED TECHNOLOGIES TO REDEFINE THE HEALTHCARE EXPERIENCE.</a:t>
            </a:r>
          </a:p>
        </p:txBody>
      </p:sp>
      <p:grpSp>
        <p:nvGrpSpPr>
          <p:cNvPr name="Group 14" id="14"/>
          <p:cNvGrpSpPr/>
          <p:nvPr/>
        </p:nvGrpSpPr>
        <p:grpSpPr>
          <a:xfrm rot="0">
            <a:off x="13119327" y="5770546"/>
            <a:ext cx="4696451" cy="3086100"/>
            <a:chOff x="0" y="0"/>
            <a:chExt cx="1236925" cy="812800"/>
          </a:xfrm>
        </p:grpSpPr>
        <p:sp>
          <p:nvSpPr>
            <p:cNvPr name="Freeform 15" id="15"/>
            <p:cNvSpPr/>
            <p:nvPr/>
          </p:nvSpPr>
          <p:spPr>
            <a:xfrm flipH="false" flipV="false" rot="0">
              <a:off x="0" y="0"/>
              <a:ext cx="1236925" cy="812800"/>
            </a:xfrm>
            <a:custGeom>
              <a:avLst/>
              <a:gdLst/>
              <a:ahLst/>
              <a:cxnLst/>
              <a:rect r="r" b="b" t="t" l="l"/>
              <a:pathLst>
                <a:path h="812800" w="1236925">
                  <a:moveTo>
                    <a:pt x="84072" y="0"/>
                  </a:moveTo>
                  <a:lnTo>
                    <a:pt x="1152854" y="0"/>
                  </a:lnTo>
                  <a:cubicBezTo>
                    <a:pt x="1199285" y="0"/>
                    <a:pt x="1236925" y="37640"/>
                    <a:pt x="1236925" y="84072"/>
                  </a:cubicBezTo>
                  <a:lnTo>
                    <a:pt x="1236925" y="728728"/>
                  </a:lnTo>
                  <a:cubicBezTo>
                    <a:pt x="1236925" y="775160"/>
                    <a:pt x="1199285" y="812800"/>
                    <a:pt x="1152854" y="812800"/>
                  </a:cubicBezTo>
                  <a:lnTo>
                    <a:pt x="84072" y="812800"/>
                  </a:lnTo>
                  <a:cubicBezTo>
                    <a:pt x="37640" y="812800"/>
                    <a:pt x="0" y="775160"/>
                    <a:pt x="0" y="728728"/>
                  </a:cubicBezTo>
                  <a:lnTo>
                    <a:pt x="0" y="84072"/>
                  </a:lnTo>
                  <a:cubicBezTo>
                    <a:pt x="0" y="37640"/>
                    <a:pt x="37640" y="0"/>
                    <a:pt x="84072" y="0"/>
                  </a:cubicBezTo>
                  <a:close/>
                </a:path>
              </a:pathLst>
            </a:custGeom>
            <a:solidFill>
              <a:srgbClr val="004AAD"/>
            </a:solidFill>
          </p:spPr>
        </p:sp>
        <p:sp>
          <p:nvSpPr>
            <p:cNvPr name="TextBox 16" id="16"/>
            <p:cNvSpPr txBox="true"/>
            <p:nvPr/>
          </p:nvSpPr>
          <p:spPr>
            <a:xfrm>
              <a:off x="0" y="-76200"/>
              <a:ext cx="1236925" cy="889000"/>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294283" y="5962693"/>
            <a:ext cx="4696451" cy="3086100"/>
            <a:chOff x="0" y="0"/>
            <a:chExt cx="1236925" cy="812800"/>
          </a:xfrm>
        </p:grpSpPr>
        <p:sp>
          <p:nvSpPr>
            <p:cNvPr name="Freeform 18" id="18"/>
            <p:cNvSpPr/>
            <p:nvPr/>
          </p:nvSpPr>
          <p:spPr>
            <a:xfrm flipH="false" flipV="false" rot="0">
              <a:off x="0" y="0"/>
              <a:ext cx="1236925" cy="812800"/>
            </a:xfrm>
            <a:custGeom>
              <a:avLst/>
              <a:gdLst/>
              <a:ahLst/>
              <a:cxnLst/>
              <a:rect r="r" b="b" t="t" l="l"/>
              <a:pathLst>
                <a:path h="812800" w="1236925">
                  <a:moveTo>
                    <a:pt x="84072" y="0"/>
                  </a:moveTo>
                  <a:lnTo>
                    <a:pt x="1152854" y="0"/>
                  </a:lnTo>
                  <a:cubicBezTo>
                    <a:pt x="1199285" y="0"/>
                    <a:pt x="1236925" y="37640"/>
                    <a:pt x="1236925" y="84072"/>
                  </a:cubicBezTo>
                  <a:lnTo>
                    <a:pt x="1236925" y="728728"/>
                  </a:lnTo>
                  <a:cubicBezTo>
                    <a:pt x="1236925" y="775160"/>
                    <a:pt x="1199285" y="812800"/>
                    <a:pt x="1152854" y="812800"/>
                  </a:cubicBezTo>
                  <a:lnTo>
                    <a:pt x="84072" y="812800"/>
                  </a:lnTo>
                  <a:cubicBezTo>
                    <a:pt x="37640" y="812800"/>
                    <a:pt x="0" y="775160"/>
                    <a:pt x="0" y="728728"/>
                  </a:cubicBezTo>
                  <a:lnTo>
                    <a:pt x="0" y="84072"/>
                  </a:lnTo>
                  <a:cubicBezTo>
                    <a:pt x="0" y="37640"/>
                    <a:pt x="37640" y="0"/>
                    <a:pt x="84072" y="0"/>
                  </a:cubicBezTo>
                  <a:close/>
                </a:path>
              </a:pathLst>
            </a:custGeom>
            <a:solidFill>
              <a:srgbClr val="004AAD"/>
            </a:solidFill>
          </p:spPr>
        </p:sp>
        <p:sp>
          <p:nvSpPr>
            <p:cNvPr name="TextBox 19" id="19"/>
            <p:cNvSpPr txBox="true"/>
            <p:nvPr/>
          </p:nvSpPr>
          <p:spPr>
            <a:xfrm>
              <a:off x="0" y="-76200"/>
              <a:ext cx="1236925" cy="889000"/>
            </a:xfrm>
            <a:prstGeom prst="rect">
              <a:avLst/>
            </a:prstGeom>
          </p:spPr>
          <p:txBody>
            <a:bodyPr anchor="ctr" rtlCol="false" tIns="50800" lIns="50800" bIns="50800" rIns="50800"/>
            <a:lstStyle/>
            <a:p>
              <a:pPr algn="ctr">
                <a:lnSpc>
                  <a:spcPts val="2800"/>
                </a:lnSpc>
              </a:pPr>
            </a:p>
          </p:txBody>
        </p:sp>
      </p:grpSp>
      <p:grpSp>
        <p:nvGrpSpPr>
          <p:cNvPr name="Group 20" id="20"/>
          <p:cNvGrpSpPr/>
          <p:nvPr/>
        </p:nvGrpSpPr>
        <p:grpSpPr>
          <a:xfrm rot="0">
            <a:off x="13119327" y="908331"/>
            <a:ext cx="4696451" cy="3086100"/>
            <a:chOff x="0" y="0"/>
            <a:chExt cx="1236925" cy="812800"/>
          </a:xfrm>
        </p:grpSpPr>
        <p:sp>
          <p:nvSpPr>
            <p:cNvPr name="Freeform 21" id="21"/>
            <p:cNvSpPr/>
            <p:nvPr/>
          </p:nvSpPr>
          <p:spPr>
            <a:xfrm flipH="false" flipV="false" rot="0">
              <a:off x="0" y="0"/>
              <a:ext cx="1236925" cy="812800"/>
            </a:xfrm>
            <a:custGeom>
              <a:avLst/>
              <a:gdLst/>
              <a:ahLst/>
              <a:cxnLst/>
              <a:rect r="r" b="b" t="t" l="l"/>
              <a:pathLst>
                <a:path h="812800" w="1236925">
                  <a:moveTo>
                    <a:pt x="84072" y="0"/>
                  </a:moveTo>
                  <a:lnTo>
                    <a:pt x="1152854" y="0"/>
                  </a:lnTo>
                  <a:cubicBezTo>
                    <a:pt x="1199285" y="0"/>
                    <a:pt x="1236925" y="37640"/>
                    <a:pt x="1236925" y="84072"/>
                  </a:cubicBezTo>
                  <a:lnTo>
                    <a:pt x="1236925" y="728728"/>
                  </a:lnTo>
                  <a:cubicBezTo>
                    <a:pt x="1236925" y="775160"/>
                    <a:pt x="1199285" y="812800"/>
                    <a:pt x="1152854" y="812800"/>
                  </a:cubicBezTo>
                  <a:lnTo>
                    <a:pt x="84072" y="812800"/>
                  </a:lnTo>
                  <a:cubicBezTo>
                    <a:pt x="37640" y="812800"/>
                    <a:pt x="0" y="775160"/>
                    <a:pt x="0" y="728728"/>
                  </a:cubicBezTo>
                  <a:lnTo>
                    <a:pt x="0" y="84072"/>
                  </a:lnTo>
                  <a:cubicBezTo>
                    <a:pt x="0" y="37640"/>
                    <a:pt x="37640" y="0"/>
                    <a:pt x="84072" y="0"/>
                  </a:cubicBezTo>
                  <a:close/>
                </a:path>
              </a:pathLst>
            </a:custGeom>
            <a:solidFill>
              <a:srgbClr val="004AAD"/>
            </a:solidFill>
          </p:spPr>
        </p:sp>
        <p:sp>
          <p:nvSpPr>
            <p:cNvPr name="TextBox 22" id="22"/>
            <p:cNvSpPr txBox="true"/>
            <p:nvPr/>
          </p:nvSpPr>
          <p:spPr>
            <a:xfrm>
              <a:off x="0" y="-76200"/>
              <a:ext cx="1236925" cy="889000"/>
            </a:xfrm>
            <a:prstGeom prst="rect">
              <a:avLst/>
            </a:prstGeom>
          </p:spPr>
          <p:txBody>
            <a:bodyPr anchor="ctr" rtlCol="false" tIns="50800" lIns="50800" bIns="50800" rIns="50800"/>
            <a:lstStyle/>
            <a:p>
              <a:pPr algn="ctr">
                <a:lnSpc>
                  <a:spcPts val="2800"/>
                </a:lnSpc>
              </a:pPr>
            </a:p>
          </p:txBody>
        </p:sp>
      </p:grpSp>
      <p:sp>
        <p:nvSpPr>
          <p:cNvPr name="TextBox 23" id="23"/>
          <p:cNvSpPr txBox="true"/>
          <p:nvPr/>
        </p:nvSpPr>
        <p:spPr>
          <a:xfrm rot="0">
            <a:off x="13407748" y="1175293"/>
            <a:ext cx="4119609" cy="2475975"/>
          </a:xfrm>
          <a:prstGeom prst="rect">
            <a:avLst/>
          </a:prstGeom>
        </p:spPr>
        <p:txBody>
          <a:bodyPr anchor="t" rtlCol="false" tIns="0" lIns="0" bIns="0" rIns="0">
            <a:spAutoFit/>
          </a:bodyPr>
          <a:lstStyle/>
          <a:p>
            <a:pPr algn="ctr">
              <a:lnSpc>
                <a:spcPts val="3255"/>
              </a:lnSpc>
              <a:spcBef>
                <a:spcPct val="0"/>
              </a:spcBef>
            </a:pPr>
            <a:r>
              <a:rPr lang="en-US" sz="2325">
                <a:solidFill>
                  <a:srgbClr val="FFFFFF"/>
                </a:solidFill>
                <a:latin typeface="Telegraf"/>
              </a:rPr>
              <a:t>DRONES, AI, IOT, BLOCKCHAIN - ALL CONVERGING TO REVOLUTIONIZE THE WAY WE APPROACH HEALTH AND WELL-BEING.</a:t>
            </a:r>
          </a:p>
        </p:txBody>
      </p:sp>
      <p:sp>
        <p:nvSpPr>
          <p:cNvPr name="TextBox 24" id="24"/>
          <p:cNvSpPr txBox="true"/>
          <p:nvPr/>
        </p:nvSpPr>
        <p:spPr>
          <a:xfrm rot="0">
            <a:off x="553266" y="6296479"/>
            <a:ext cx="4178485" cy="2332804"/>
          </a:xfrm>
          <a:prstGeom prst="rect">
            <a:avLst/>
          </a:prstGeom>
        </p:spPr>
        <p:txBody>
          <a:bodyPr anchor="t" rtlCol="false" tIns="0" lIns="0" bIns="0" rIns="0">
            <a:spAutoFit/>
          </a:bodyPr>
          <a:lstStyle/>
          <a:p>
            <a:pPr algn="ctr">
              <a:lnSpc>
                <a:spcPts val="3676"/>
              </a:lnSpc>
              <a:spcBef>
                <a:spcPct val="0"/>
              </a:spcBef>
            </a:pPr>
            <a:r>
              <a:rPr lang="en-US" sz="2626">
                <a:solidFill>
                  <a:srgbClr val="FFFFFF"/>
                </a:solidFill>
                <a:latin typeface="Telegraf"/>
              </a:rPr>
              <a:t>BREAKING BARRIERS TO PROVIDE EFFICIENT AND ACCESSIBLE HEALTHCARE SOLUTIONS.</a:t>
            </a:r>
          </a:p>
        </p:txBody>
      </p:sp>
      <p:sp>
        <p:nvSpPr>
          <p:cNvPr name="TextBox 25" id="25"/>
          <p:cNvSpPr txBox="true"/>
          <p:nvPr/>
        </p:nvSpPr>
        <p:spPr>
          <a:xfrm rot="0">
            <a:off x="13574203" y="6078640"/>
            <a:ext cx="3786698" cy="2550643"/>
          </a:xfrm>
          <a:prstGeom prst="rect">
            <a:avLst/>
          </a:prstGeom>
        </p:spPr>
        <p:txBody>
          <a:bodyPr anchor="t" rtlCol="false" tIns="0" lIns="0" bIns="0" rIns="0">
            <a:spAutoFit/>
          </a:bodyPr>
          <a:lstStyle/>
          <a:p>
            <a:pPr algn="ctr">
              <a:lnSpc>
                <a:spcPts val="3357"/>
              </a:lnSpc>
              <a:spcBef>
                <a:spcPct val="0"/>
              </a:spcBef>
            </a:pPr>
            <a:r>
              <a:rPr lang="en-US" sz="2398">
                <a:solidFill>
                  <a:srgbClr val="FFFFFF"/>
                </a:solidFill>
                <a:latin typeface="Telegraf"/>
              </a:rPr>
              <a:t>SEAMLESSLY CONNECTING PATIENTS, HEALTHCARE PROVIDERS, AND ESSENTIAL</a:t>
            </a:r>
            <a:r>
              <a:rPr lang="en-US" sz="2398">
                <a:solidFill>
                  <a:srgbClr val="FFFFFF"/>
                </a:solidFill>
                <a:latin typeface="Telegraf"/>
              </a:rPr>
              <a:t> medical services.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415023" y="3119967"/>
            <a:ext cx="4062937" cy="4047066"/>
            <a:chOff x="0" y="0"/>
            <a:chExt cx="6502400" cy="6477000"/>
          </a:xfrm>
        </p:grpSpPr>
        <p:sp>
          <p:nvSpPr>
            <p:cNvPr name="Freeform 3" id="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4712" t="0" r="-24712" b="0"/>
              </a:stretch>
            </a:blipFill>
          </p:spPr>
        </p:sp>
        <p:sp>
          <p:nvSpPr>
            <p:cNvPr name="Freeform 4" id="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43270"/>
            </a:solidFill>
          </p:spPr>
        </p:sp>
      </p:grpSp>
      <p:sp>
        <p:nvSpPr>
          <p:cNvPr name="AutoShape 5" id="5"/>
          <p:cNvSpPr/>
          <p:nvPr/>
        </p:nvSpPr>
        <p:spPr>
          <a:xfrm flipV="true">
            <a:off x="11191687" y="3008450"/>
            <a:ext cx="1644668" cy="872347"/>
          </a:xfrm>
          <a:prstGeom prst="line">
            <a:avLst/>
          </a:prstGeom>
          <a:ln cap="flat" w="38100">
            <a:solidFill>
              <a:srgbClr val="FFFFFF"/>
            </a:solidFill>
            <a:prstDash val="solid"/>
            <a:headEnd type="none" len="sm" w="sm"/>
            <a:tailEnd type="triangle" len="med" w="lg"/>
          </a:ln>
        </p:spPr>
      </p:sp>
      <p:sp>
        <p:nvSpPr>
          <p:cNvPr name="AutoShape 6" id="6"/>
          <p:cNvSpPr/>
          <p:nvPr/>
        </p:nvSpPr>
        <p:spPr>
          <a:xfrm flipH="true">
            <a:off x="5475963" y="6536983"/>
            <a:ext cx="1844488" cy="967135"/>
          </a:xfrm>
          <a:prstGeom prst="line">
            <a:avLst/>
          </a:prstGeom>
          <a:ln cap="flat" w="38100">
            <a:solidFill>
              <a:srgbClr val="FFFFFF"/>
            </a:solidFill>
            <a:prstDash val="solid"/>
            <a:headEnd type="none" len="sm" w="sm"/>
            <a:tailEnd type="triangle" len="med" w="lg"/>
          </a:ln>
        </p:spPr>
      </p:sp>
      <p:sp>
        <p:nvSpPr>
          <p:cNvPr name="AutoShape 7" id="7"/>
          <p:cNvSpPr/>
          <p:nvPr/>
        </p:nvSpPr>
        <p:spPr>
          <a:xfrm>
            <a:off x="11340573" y="6649804"/>
            <a:ext cx="1579889" cy="741494"/>
          </a:xfrm>
          <a:prstGeom prst="line">
            <a:avLst/>
          </a:prstGeom>
          <a:ln cap="flat" w="38100">
            <a:solidFill>
              <a:srgbClr val="FFFFFF"/>
            </a:solidFill>
            <a:prstDash val="solid"/>
            <a:headEnd type="none" len="sm" w="sm"/>
            <a:tailEnd type="triangle" len="med" w="lg"/>
          </a:ln>
        </p:spPr>
      </p:sp>
      <p:sp>
        <p:nvSpPr>
          <p:cNvPr name="AutoShape 8" id="8"/>
          <p:cNvSpPr/>
          <p:nvPr/>
        </p:nvSpPr>
        <p:spPr>
          <a:xfrm flipH="true" flipV="true">
            <a:off x="5570829" y="3648046"/>
            <a:ext cx="2021961" cy="499159"/>
          </a:xfrm>
          <a:prstGeom prst="line">
            <a:avLst/>
          </a:prstGeom>
          <a:ln cap="flat" w="38100">
            <a:solidFill>
              <a:srgbClr val="FFFFFF"/>
            </a:solidFill>
            <a:prstDash val="solid"/>
            <a:headEnd type="none" len="sm" w="sm"/>
            <a:tailEnd type="triangle" len="med" w="lg"/>
          </a:ln>
        </p:spPr>
      </p:sp>
      <p:grpSp>
        <p:nvGrpSpPr>
          <p:cNvPr name="Group 9" id="9"/>
          <p:cNvGrpSpPr/>
          <p:nvPr/>
        </p:nvGrpSpPr>
        <p:grpSpPr>
          <a:xfrm rot="-5400000">
            <a:off x="584662" y="-584662"/>
            <a:ext cx="4716032" cy="5885356"/>
            <a:chOff x="0" y="0"/>
            <a:chExt cx="660400" cy="824144"/>
          </a:xfrm>
        </p:grpSpPr>
        <p:sp>
          <p:nvSpPr>
            <p:cNvPr name="Freeform 10" id="10"/>
            <p:cNvSpPr/>
            <p:nvPr/>
          </p:nvSpPr>
          <p:spPr>
            <a:xfrm flipH="false" flipV="false" rot="0">
              <a:off x="0" y="0"/>
              <a:ext cx="660400" cy="824144"/>
            </a:xfrm>
            <a:custGeom>
              <a:avLst/>
              <a:gdLst/>
              <a:ahLst/>
              <a:cxnLst/>
              <a:rect r="r" b="b" t="t" l="l"/>
              <a:pathLst>
                <a:path h="824144" w="660400">
                  <a:moveTo>
                    <a:pt x="220252" y="805075"/>
                  </a:moveTo>
                  <a:cubicBezTo>
                    <a:pt x="254109" y="816589"/>
                    <a:pt x="292600" y="824144"/>
                    <a:pt x="330378" y="824144"/>
                  </a:cubicBezTo>
                  <a:cubicBezTo>
                    <a:pt x="368157" y="824144"/>
                    <a:pt x="404509" y="817667"/>
                    <a:pt x="438009" y="806153"/>
                  </a:cubicBezTo>
                  <a:cubicBezTo>
                    <a:pt x="438723" y="805794"/>
                    <a:pt x="439435" y="805794"/>
                    <a:pt x="440148" y="805434"/>
                  </a:cubicBezTo>
                  <a:cubicBezTo>
                    <a:pt x="565955" y="759379"/>
                    <a:pt x="658618" y="637765"/>
                    <a:pt x="660400" y="495390"/>
                  </a:cubicBezTo>
                  <a:lnTo>
                    <a:pt x="660400" y="0"/>
                  </a:lnTo>
                  <a:lnTo>
                    <a:pt x="0" y="0"/>
                  </a:lnTo>
                  <a:lnTo>
                    <a:pt x="0" y="495022"/>
                  </a:lnTo>
                  <a:cubicBezTo>
                    <a:pt x="1782" y="638484"/>
                    <a:pt x="93019" y="760099"/>
                    <a:pt x="220252" y="805075"/>
                  </a:cubicBezTo>
                  <a:close/>
                </a:path>
              </a:pathLst>
            </a:custGeom>
            <a:solidFill>
              <a:srgbClr val="004AAD"/>
            </a:solidFill>
          </p:spPr>
        </p:sp>
        <p:sp>
          <p:nvSpPr>
            <p:cNvPr name="TextBox 11" id="11"/>
            <p:cNvSpPr txBox="true"/>
            <p:nvPr/>
          </p:nvSpPr>
          <p:spPr>
            <a:xfrm>
              <a:off x="0" y="-76200"/>
              <a:ext cx="660400" cy="773344"/>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5783487" y="923925"/>
            <a:ext cx="7230794" cy="1778231"/>
          </a:xfrm>
          <a:prstGeom prst="rect">
            <a:avLst/>
          </a:prstGeom>
        </p:spPr>
        <p:txBody>
          <a:bodyPr anchor="t" rtlCol="false" tIns="0" lIns="0" bIns="0" rIns="0">
            <a:spAutoFit/>
          </a:bodyPr>
          <a:lstStyle/>
          <a:p>
            <a:pPr algn="ctr">
              <a:lnSpc>
                <a:spcPts val="7128"/>
              </a:lnSpc>
            </a:pPr>
            <a:r>
              <a:rPr lang="en-US" sz="5091">
                <a:solidFill>
                  <a:srgbClr val="CEE3E5"/>
                </a:solidFill>
                <a:latin typeface="Canva Sans Bold"/>
              </a:rPr>
              <a:t>Electronic Health Record</a:t>
            </a:r>
          </a:p>
        </p:txBody>
      </p:sp>
      <p:grpSp>
        <p:nvGrpSpPr>
          <p:cNvPr name="Group 13" id="13"/>
          <p:cNvGrpSpPr/>
          <p:nvPr/>
        </p:nvGrpSpPr>
        <p:grpSpPr>
          <a:xfrm rot="5400000">
            <a:off x="13429943" y="-1077250"/>
            <a:ext cx="4716032" cy="5885356"/>
            <a:chOff x="0" y="0"/>
            <a:chExt cx="660400" cy="824144"/>
          </a:xfrm>
        </p:grpSpPr>
        <p:sp>
          <p:nvSpPr>
            <p:cNvPr name="Freeform 14" id="14"/>
            <p:cNvSpPr/>
            <p:nvPr/>
          </p:nvSpPr>
          <p:spPr>
            <a:xfrm flipH="false" flipV="false" rot="0">
              <a:off x="0" y="0"/>
              <a:ext cx="660400" cy="824144"/>
            </a:xfrm>
            <a:custGeom>
              <a:avLst/>
              <a:gdLst/>
              <a:ahLst/>
              <a:cxnLst/>
              <a:rect r="r" b="b" t="t" l="l"/>
              <a:pathLst>
                <a:path h="824144" w="660400">
                  <a:moveTo>
                    <a:pt x="220252" y="805075"/>
                  </a:moveTo>
                  <a:cubicBezTo>
                    <a:pt x="254109" y="816589"/>
                    <a:pt x="292600" y="824144"/>
                    <a:pt x="330378" y="824144"/>
                  </a:cubicBezTo>
                  <a:cubicBezTo>
                    <a:pt x="368157" y="824144"/>
                    <a:pt x="404509" y="817667"/>
                    <a:pt x="438009" y="806153"/>
                  </a:cubicBezTo>
                  <a:cubicBezTo>
                    <a:pt x="438723" y="805794"/>
                    <a:pt x="439435" y="805794"/>
                    <a:pt x="440148" y="805434"/>
                  </a:cubicBezTo>
                  <a:cubicBezTo>
                    <a:pt x="565955" y="759379"/>
                    <a:pt x="658618" y="637765"/>
                    <a:pt x="660400" y="495390"/>
                  </a:cubicBezTo>
                  <a:lnTo>
                    <a:pt x="660400" y="0"/>
                  </a:lnTo>
                  <a:lnTo>
                    <a:pt x="0" y="0"/>
                  </a:lnTo>
                  <a:lnTo>
                    <a:pt x="0" y="495022"/>
                  </a:lnTo>
                  <a:cubicBezTo>
                    <a:pt x="1782" y="638484"/>
                    <a:pt x="93019" y="760099"/>
                    <a:pt x="220252" y="805075"/>
                  </a:cubicBezTo>
                  <a:close/>
                </a:path>
              </a:pathLst>
            </a:custGeom>
            <a:solidFill>
              <a:srgbClr val="004AAD"/>
            </a:solidFill>
          </p:spPr>
        </p:sp>
        <p:sp>
          <p:nvSpPr>
            <p:cNvPr name="TextBox 15" id="15"/>
            <p:cNvSpPr txBox="true"/>
            <p:nvPr/>
          </p:nvSpPr>
          <p:spPr>
            <a:xfrm>
              <a:off x="0" y="-76200"/>
              <a:ext cx="660400" cy="773344"/>
            </a:xfrm>
            <a:prstGeom prst="rect">
              <a:avLst/>
            </a:prstGeom>
          </p:spPr>
          <p:txBody>
            <a:bodyPr anchor="ctr" rtlCol="false" tIns="50800" lIns="50800" bIns="50800" rIns="50800"/>
            <a:lstStyle/>
            <a:p>
              <a:pPr algn="ctr">
                <a:lnSpc>
                  <a:spcPts val="2800"/>
                </a:lnSpc>
              </a:pPr>
            </a:p>
          </p:txBody>
        </p:sp>
      </p:grpSp>
      <p:grpSp>
        <p:nvGrpSpPr>
          <p:cNvPr name="Group 16" id="16"/>
          <p:cNvGrpSpPr/>
          <p:nvPr/>
        </p:nvGrpSpPr>
        <p:grpSpPr>
          <a:xfrm rot="-5400000">
            <a:off x="81967" y="5728590"/>
            <a:ext cx="4716032" cy="5885356"/>
            <a:chOff x="0" y="0"/>
            <a:chExt cx="660400" cy="824144"/>
          </a:xfrm>
        </p:grpSpPr>
        <p:sp>
          <p:nvSpPr>
            <p:cNvPr name="Freeform 17" id="17"/>
            <p:cNvSpPr/>
            <p:nvPr/>
          </p:nvSpPr>
          <p:spPr>
            <a:xfrm flipH="false" flipV="false" rot="0">
              <a:off x="0" y="0"/>
              <a:ext cx="660400" cy="824144"/>
            </a:xfrm>
            <a:custGeom>
              <a:avLst/>
              <a:gdLst/>
              <a:ahLst/>
              <a:cxnLst/>
              <a:rect r="r" b="b" t="t" l="l"/>
              <a:pathLst>
                <a:path h="824144" w="660400">
                  <a:moveTo>
                    <a:pt x="220252" y="805075"/>
                  </a:moveTo>
                  <a:cubicBezTo>
                    <a:pt x="254109" y="816589"/>
                    <a:pt x="292600" y="824144"/>
                    <a:pt x="330378" y="824144"/>
                  </a:cubicBezTo>
                  <a:cubicBezTo>
                    <a:pt x="368157" y="824144"/>
                    <a:pt x="404509" y="817667"/>
                    <a:pt x="438009" y="806153"/>
                  </a:cubicBezTo>
                  <a:cubicBezTo>
                    <a:pt x="438723" y="805794"/>
                    <a:pt x="439435" y="805794"/>
                    <a:pt x="440148" y="805434"/>
                  </a:cubicBezTo>
                  <a:cubicBezTo>
                    <a:pt x="565955" y="759379"/>
                    <a:pt x="658618" y="637765"/>
                    <a:pt x="660400" y="495390"/>
                  </a:cubicBezTo>
                  <a:lnTo>
                    <a:pt x="660400" y="0"/>
                  </a:lnTo>
                  <a:lnTo>
                    <a:pt x="0" y="0"/>
                  </a:lnTo>
                  <a:lnTo>
                    <a:pt x="0" y="495022"/>
                  </a:lnTo>
                  <a:cubicBezTo>
                    <a:pt x="1782" y="638484"/>
                    <a:pt x="93019" y="760099"/>
                    <a:pt x="220252" y="805075"/>
                  </a:cubicBezTo>
                  <a:close/>
                </a:path>
              </a:pathLst>
            </a:custGeom>
            <a:solidFill>
              <a:srgbClr val="004AAD"/>
            </a:solidFill>
          </p:spPr>
        </p:sp>
        <p:sp>
          <p:nvSpPr>
            <p:cNvPr name="TextBox 18" id="18"/>
            <p:cNvSpPr txBox="true"/>
            <p:nvPr/>
          </p:nvSpPr>
          <p:spPr>
            <a:xfrm>
              <a:off x="0" y="-76200"/>
              <a:ext cx="660400" cy="773344"/>
            </a:xfrm>
            <a:prstGeom prst="rect">
              <a:avLst/>
            </a:prstGeom>
          </p:spPr>
          <p:txBody>
            <a:bodyPr anchor="ctr" rtlCol="false" tIns="50800" lIns="50800" bIns="50800" rIns="50800"/>
            <a:lstStyle/>
            <a:p>
              <a:pPr algn="ctr">
                <a:lnSpc>
                  <a:spcPts val="2800"/>
                </a:lnSpc>
              </a:pPr>
            </a:p>
          </p:txBody>
        </p:sp>
      </p:grpSp>
      <p:grpSp>
        <p:nvGrpSpPr>
          <p:cNvPr name="Group 19" id="19"/>
          <p:cNvGrpSpPr/>
          <p:nvPr/>
        </p:nvGrpSpPr>
        <p:grpSpPr>
          <a:xfrm rot="5400000">
            <a:off x="13598943" y="5401225"/>
            <a:ext cx="4716032" cy="5885356"/>
            <a:chOff x="0" y="0"/>
            <a:chExt cx="660400" cy="824144"/>
          </a:xfrm>
        </p:grpSpPr>
        <p:sp>
          <p:nvSpPr>
            <p:cNvPr name="Freeform 20" id="20"/>
            <p:cNvSpPr/>
            <p:nvPr/>
          </p:nvSpPr>
          <p:spPr>
            <a:xfrm flipH="false" flipV="false" rot="0">
              <a:off x="0" y="0"/>
              <a:ext cx="660400" cy="824144"/>
            </a:xfrm>
            <a:custGeom>
              <a:avLst/>
              <a:gdLst/>
              <a:ahLst/>
              <a:cxnLst/>
              <a:rect r="r" b="b" t="t" l="l"/>
              <a:pathLst>
                <a:path h="824144" w="660400">
                  <a:moveTo>
                    <a:pt x="220252" y="805075"/>
                  </a:moveTo>
                  <a:cubicBezTo>
                    <a:pt x="254109" y="816589"/>
                    <a:pt x="292600" y="824144"/>
                    <a:pt x="330378" y="824144"/>
                  </a:cubicBezTo>
                  <a:cubicBezTo>
                    <a:pt x="368157" y="824144"/>
                    <a:pt x="404509" y="817667"/>
                    <a:pt x="438009" y="806153"/>
                  </a:cubicBezTo>
                  <a:cubicBezTo>
                    <a:pt x="438723" y="805794"/>
                    <a:pt x="439435" y="805794"/>
                    <a:pt x="440148" y="805434"/>
                  </a:cubicBezTo>
                  <a:cubicBezTo>
                    <a:pt x="565955" y="759379"/>
                    <a:pt x="658618" y="637765"/>
                    <a:pt x="660400" y="495390"/>
                  </a:cubicBezTo>
                  <a:lnTo>
                    <a:pt x="660400" y="0"/>
                  </a:lnTo>
                  <a:lnTo>
                    <a:pt x="0" y="0"/>
                  </a:lnTo>
                  <a:lnTo>
                    <a:pt x="0" y="495022"/>
                  </a:lnTo>
                  <a:cubicBezTo>
                    <a:pt x="1782" y="638484"/>
                    <a:pt x="93019" y="760099"/>
                    <a:pt x="220252" y="805075"/>
                  </a:cubicBezTo>
                  <a:close/>
                </a:path>
              </a:pathLst>
            </a:custGeom>
            <a:solidFill>
              <a:srgbClr val="004AAD"/>
            </a:solidFill>
          </p:spPr>
        </p:sp>
        <p:sp>
          <p:nvSpPr>
            <p:cNvPr name="TextBox 21" id="21"/>
            <p:cNvSpPr txBox="true"/>
            <p:nvPr/>
          </p:nvSpPr>
          <p:spPr>
            <a:xfrm>
              <a:off x="0" y="-76200"/>
              <a:ext cx="660400" cy="773344"/>
            </a:xfrm>
            <a:prstGeom prst="rect">
              <a:avLst/>
            </a:prstGeom>
          </p:spPr>
          <p:txBody>
            <a:bodyPr anchor="ctr" rtlCol="false" tIns="50800" lIns="50800" bIns="50800" rIns="50800"/>
            <a:lstStyle/>
            <a:p>
              <a:pPr algn="ctr">
                <a:lnSpc>
                  <a:spcPts val="2800"/>
                </a:lnSpc>
              </a:pPr>
            </a:p>
          </p:txBody>
        </p:sp>
      </p:grpSp>
      <p:sp>
        <p:nvSpPr>
          <p:cNvPr name="TextBox 22" id="22"/>
          <p:cNvSpPr txBox="true"/>
          <p:nvPr/>
        </p:nvSpPr>
        <p:spPr>
          <a:xfrm rot="0">
            <a:off x="279287" y="623629"/>
            <a:ext cx="4925625" cy="3599815"/>
          </a:xfrm>
          <a:prstGeom prst="rect">
            <a:avLst/>
          </a:prstGeom>
        </p:spPr>
        <p:txBody>
          <a:bodyPr anchor="t" rtlCol="false" tIns="0" lIns="0" bIns="0" rIns="0">
            <a:spAutoFit/>
          </a:bodyPr>
          <a:lstStyle/>
          <a:p>
            <a:pPr algn="ctr">
              <a:lnSpc>
                <a:spcPts val="4759"/>
              </a:lnSpc>
            </a:pPr>
            <a:r>
              <a:rPr lang="en-US" sz="3399">
                <a:solidFill>
                  <a:srgbClr val="CEE3E5"/>
                </a:solidFill>
                <a:latin typeface="Arimo"/>
              </a:rPr>
              <a:t>Patient records, prescriptions, and pertinent data stored in one location, streamlining accessibility for authorized users.</a:t>
            </a:r>
          </a:p>
        </p:txBody>
      </p:sp>
      <p:sp>
        <p:nvSpPr>
          <p:cNvPr name="TextBox 23" id="23"/>
          <p:cNvSpPr txBox="true"/>
          <p:nvPr/>
        </p:nvSpPr>
        <p:spPr>
          <a:xfrm rot="0">
            <a:off x="13207232" y="297811"/>
            <a:ext cx="4925625" cy="3599815"/>
          </a:xfrm>
          <a:prstGeom prst="rect">
            <a:avLst/>
          </a:prstGeom>
        </p:spPr>
        <p:txBody>
          <a:bodyPr anchor="t" rtlCol="false" tIns="0" lIns="0" bIns="0" rIns="0">
            <a:spAutoFit/>
          </a:bodyPr>
          <a:lstStyle/>
          <a:p>
            <a:pPr algn="ctr">
              <a:lnSpc>
                <a:spcPts val="4759"/>
              </a:lnSpc>
            </a:pPr>
            <a:r>
              <a:rPr lang="en-US" sz="3399">
                <a:solidFill>
                  <a:srgbClr val="CEE3E5"/>
                </a:solidFill>
                <a:latin typeface="Arimo"/>
              </a:rPr>
              <a:t>Accessibility across different devices, allowing doctors to make informed decisions regardless of their location.</a:t>
            </a:r>
          </a:p>
        </p:txBody>
      </p:sp>
      <p:sp>
        <p:nvSpPr>
          <p:cNvPr name="TextBox 24" id="24"/>
          <p:cNvSpPr txBox="true"/>
          <p:nvPr/>
        </p:nvSpPr>
        <p:spPr>
          <a:xfrm rot="0">
            <a:off x="-22829" y="6801171"/>
            <a:ext cx="4925625" cy="2999740"/>
          </a:xfrm>
          <a:prstGeom prst="rect">
            <a:avLst/>
          </a:prstGeom>
        </p:spPr>
        <p:txBody>
          <a:bodyPr anchor="t" rtlCol="false" tIns="0" lIns="0" bIns="0" rIns="0">
            <a:spAutoFit/>
          </a:bodyPr>
          <a:lstStyle/>
          <a:p>
            <a:pPr algn="ctr">
              <a:lnSpc>
                <a:spcPts val="4759"/>
              </a:lnSpc>
            </a:pPr>
            <a:r>
              <a:rPr lang="en-US" sz="3399">
                <a:solidFill>
                  <a:srgbClr val="CEE3E5"/>
                </a:solidFill>
                <a:latin typeface="Arimo"/>
              </a:rPr>
              <a:t>A secure platform for doctors to update prescriptions, share test results, and discuss patient care plans.</a:t>
            </a:r>
          </a:p>
        </p:txBody>
      </p:sp>
      <p:sp>
        <p:nvSpPr>
          <p:cNvPr name="TextBox 25" id="25"/>
          <p:cNvSpPr txBox="true"/>
          <p:nvPr/>
        </p:nvSpPr>
        <p:spPr>
          <a:xfrm rot="0">
            <a:off x="13490531" y="6801171"/>
            <a:ext cx="4925625" cy="2999740"/>
          </a:xfrm>
          <a:prstGeom prst="rect">
            <a:avLst/>
          </a:prstGeom>
        </p:spPr>
        <p:txBody>
          <a:bodyPr anchor="t" rtlCol="false" tIns="0" lIns="0" bIns="0" rIns="0">
            <a:spAutoFit/>
          </a:bodyPr>
          <a:lstStyle/>
          <a:p>
            <a:pPr algn="ctr">
              <a:lnSpc>
                <a:spcPts val="4759"/>
              </a:lnSpc>
            </a:pPr>
            <a:r>
              <a:rPr lang="en-US" sz="3399">
                <a:solidFill>
                  <a:srgbClr val="CEE3E5"/>
                </a:solidFill>
                <a:latin typeface="Arimo"/>
              </a:rPr>
              <a:t>Informed patients can actively participate in their healthcare decisions, fostering a collaborative approach.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78068" y="3374521"/>
            <a:ext cx="5258530" cy="4114800"/>
          </a:xfrm>
          <a:custGeom>
            <a:avLst/>
            <a:gdLst/>
            <a:ahLst/>
            <a:cxnLst/>
            <a:rect r="r" b="b" t="t" l="l"/>
            <a:pathLst>
              <a:path h="4114800" w="5258530">
                <a:moveTo>
                  <a:pt x="0" y="0"/>
                </a:moveTo>
                <a:lnTo>
                  <a:pt x="5258530" y="0"/>
                </a:lnTo>
                <a:lnTo>
                  <a:pt x="52585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092045" y="1363385"/>
            <a:ext cx="6827399" cy="1650989"/>
          </a:xfrm>
          <a:custGeom>
            <a:avLst/>
            <a:gdLst/>
            <a:ahLst/>
            <a:cxnLst/>
            <a:rect r="r" b="b" t="t" l="l"/>
            <a:pathLst>
              <a:path h="1650989" w="6827399">
                <a:moveTo>
                  <a:pt x="0" y="0"/>
                </a:moveTo>
                <a:lnTo>
                  <a:pt x="6827399" y="0"/>
                </a:lnTo>
                <a:lnTo>
                  <a:pt x="6827399" y="1650989"/>
                </a:lnTo>
                <a:lnTo>
                  <a:pt x="0" y="16509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962951" y="340469"/>
            <a:ext cx="10169159" cy="1233587"/>
          </a:xfrm>
          <a:prstGeom prst="rect">
            <a:avLst/>
          </a:prstGeom>
        </p:spPr>
        <p:txBody>
          <a:bodyPr anchor="t" rtlCol="false" tIns="0" lIns="0" bIns="0" rIns="0">
            <a:spAutoFit/>
          </a:bodyPr>
          <a:lstStyle/>
          <a:p>
            <a:pPr algn="ctr">
              <a:lnSpc>
                <a:spcPts val="10024"/>
              </a:lnSpc>
            </a:pPr>
            <a:r>
              <a:rPr lang="en-US" sz="7160">
                <a:solidFill>
                  <a:srgbClr val="CEE3E5"/>
                </a:solidFill>
                <a:latin typeface="Canva Sans Bold"/>
              </a:rPr>
              <a:t>AI ChatBot</a:t>
            </a:r>
          </a:p>
        </p:txBody>
      </p:sp>
      <p:sp>
        <p:nvSpPr>
          <p:cNvPr name="TextBox 5" id="5"/>
          <p:cNvSpPr txBox="true"/>
          <p:nvPr/>
        </p:nvSpPr>
        <p:spPr>
          <a:xfrm rot="0">
            <a:off x="11669502" y="1398659"/>
            <a:ext cx="6037493" cy="1523290"/>
          </a:xfrm>
          <a:prstGeom prst="rect">
            <a:avLst/>
          </a:prstGeom>
        </p:spPr>
        <p:txBody>
          <a:bodyPr anchor="t" rtlCol="false" tIns="0" lIns="0" bIns="0" rIns="0">
            <a:spAutoFit/>
          </a:bodyPr>
          <a:lstStyle/>
          <a:p>
            <a:pPr algn="ctr">
              <a:lnSpc>
                <a:spcPts val="3020"/>
              </a:lnSpc>
              <a:spcBef>
                <a:spcPct val="0"/>
              </a:spcBef>
            </a:pPr>
            <a:r>
              <a:rPr lang="en-US" sz="2157">
                <a:solidFill>
                  <a:srgbClr val="000000"/>
                </a:solidFill>
                <a:latin typeface="Arimo Bold"/>
              </a:rPr>
              <a:t>OUR AI-POWERED CHATBOT IS YOUR VIRTUAL GUIDE, SEAMLESSLY BLENDING TECHNOLOGY WITH PERSONALIZED PATIENT CARE.</a:t>
            </a:r>
          </a:p>
        </p:txBody>
      </p:sp>
      <p:sp>
        <p:nvSpPr>
          <p:cNvPr name="Freeform 6" id="6"/>
          <p:cNvSpPr/>
          <p:nvPr/>
        </p:nvSpPr>
        <p:spPr>
          <a:xfrm flipH="false" flipV="false" rot="0">
            <a:off x="7666452" y="3338084"/>
            <a:ext cx="6758529" cy="1634335"/>
          </a:xfrm>
          <a:custGeom>
            <a:avLst/>
            <a:gdLst/>
            <a:ahLst/>
            <a:cxnLst/>
            <a:rect r="r" b="b" t="t" l="l"/>
            <a:pathLst>
              <a:path h="1634335" w="6758529">
                <a:moveTo>
                  <a:pt x="0" y="0"/>
                </a:moveTo>
                <a:lnTo>
                  <a:pt x="6758529" y="0"/>
                </a:lnTo>
                <a:lnTo>
                  <a:pt x="6758529" y="1634335"/>
                </a:lnTo>
                <a:lnTo>
                  <a:pt x="0" y="1634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970376" y="5517462"/>
            <a:ext cx="7094524" cy="1715585"/>
          </a:xfrm>
          <a:custGeom>
            <a:avLst/>
            <a:gdLst/>
            <a:ahLst/>
            <a:cxnLst/>
            <a:rect r="r" b="b" t="t" l="l"/>
            <a:pathLst>
              <a:path h="1715585" w="7094524">
                <a:moveTo>
                  <a:pt x="0" y="0"/>
                </a:moveTo>
                <a:lnTo>
                  <a:pt x="7094524" y="0"/>
                </a:lnTo>
                <a:lnTo>
                  <a:pt x="7094524" y="1715585"/>
                </a:lnTo>
                <a:lnTo>
                  <a:pt x="0" y="17155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666452" y="7660402"/>
            <a:ext cx="6851186" cy="1656741"/>
          </a:xfrm>
          <a:custGeom>
            <a:avLst/>
            <a:gdLst/>
            <a:ahLst/>
            <a:cxnLst/>
            <a:rect r="r" b="b" t="t" l="l"/>
            <a:pathLst>
              <a:path h="1656741" w="6851186">
                <a:moveTo>
                  <a:pt x="0" y="0"/>
                </a:moveTo>
                <a:lnTo>
                  <a:pt x="6851186" y="0"/>
                </a:lnTo>
                <a:lnTo>
                  <a:pt x="6851186" y="1656742"/>
                </a:lnTo>
                <a:lnTo>
                  <a:pt x="0" y="16567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8047530" y="3446395"/>
            <a:ext cx="6226770" cy="14065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rimo Bold"/>
              </a:rPr>
              <a:t>EXPERIENCE HEALTHCARE ON DEMAND WITH OUR CHATBOT, PROVIDING INSTANT ACCESS TO INFORMATION AND ASSISTANCE ANYTIME, ANYWHERE.</a:t>
            </a:r>
          </a:p>
        </p:txBody>
      </p:sp>
      <p:sp>
        <p:nvSpPr>
          <p:cNvPr name="TextBox 10" id="10"/>
          <p:cNvSpPr txBox="true"/>
          <p:nvPr/>
        </p:nvSpPr>
        <p:spPr>
          <a:xfrm rot="0">
            <a:off x="8198211" y="7728347"/>
            <a:ext cx="6226770" cy="14065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rimo Bold"/>
              </a:rPr>
              <a:t>WITH THE POWER OF AI, OUR CHATBOT LEARNS AND TAILORS INTERACTIONS TO USER PREFERENCES, OFFERING A PERSONALIZED AND EFFICIENT HEALTHCARE ENGAGEMENT.</a:t>
            </a:r>
          </a:p>
        </p:txBody>
      </p:sp>
      <p:sp>
        <p:nvSpPr>
          <p:cNvPr name="TextBox 11" id="11"/>
          <p:cNvSpPr txBox="true"/>
          <p:nvPr/>
        </p:nvSpPr>
        <p:spPr>
          <a:xfrm rot="0">
            <a:off x="11457052" y="5648179"/>
            <a:ext cx="6462392" cy="14065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Arimo Bold"/>
              </a:rPr>
              <a:t>DESIGNED FOR EASE, OUR CHATBOT ASSISTS IN NAVIGATING EHR, SCHEDULING APPOINTMENTS, AND SWIFTLY RETRIEVING MEDICAL INFORMATION, ENSURING A SEAMLESS USER EXPERIENCE.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035883"/>
            <a:ext cx="3233994" cy="5135659"/>
          </a:xfrm>
          <a:custGeom>
            <a:avLst/>
            <a:gdLst/>
            <a:ahLst/>
            <a:cxnLst/>
            <a:rect r="r" b="b" t="t" l="l"/>
            <a:pathLst>
              <a:path h="5135659" w="3233994">
                <a:moveTo>
                  <a:pt x="0" y="0"/>
                </a:moveTo>
                <a:lnTo>
                  <a:pt x="3233994" y="0"/>
                </a:lnTo>
                <a:lnTo>
                  <a:pt x="3233994" y="5135660"/>
                </a:lnTo>
                <a:lnTo>
                  <a:pt x="0" y="5135660"/>
                </a:lnTo>
                <a:lnTo>
                  <a:pt x="0" y="0"/>
                </a:lnTo>
                <a:close/>
              </a:path>
            </a:pathLst>
          </a:custGeom>
          <a:blipFill>
            <a:blip r:embed="rId2"/>
            <a:stretch>
              <a:fillRect l="0" t="-7020" r="-2229" b="-36036"/>
            </a:stretch>
          </a:blipFill>
        </p:spPr>
      </p:sp>
      <p:sp>
        <p:nvSpPr>
          <p:cNvPr name="TextBox 3" id="3"/>
          <p:cNvSpPr txBox="true"/>
          <p:nvPr/>
        </p:nvSpPr>
        <p:spPr>
          <a:xfrm rot="0">
            <a:off x="4966129" y="1415199"/>
            <a:ext cx="12696959" cy="3728301"/>
          </a:xfrm>
          <a:prstGeom prst="rect">
            <a:avLst/>
          </a:prstGeom>
        </p:spPr>
        <p:txBody>
          <a:bodyPr anchor="t" rtlCol="false" tIns="0" lIns="0" bIns="0" rIns="0">
            <a:spAutoFit/>
          </a:bodyPr>
          <a:lstStyle/>
          <a:p>
            <a:pPr>
              <a:lnSpc>
                <a:spcPts val="7023"/>
              </a:lnSpc>
            </a:pPr>
            <a:r>
              <a:rPr lang="en-US" sz="5016">
                <a:solidFill>
                  <a:srgbClr val="CEE3E5"/>
                </a:solidFill>
                <a:latin typeface="Telegraf Bold"/>
              </a:rPr>
              <a:t>STEP TRACKER APP: YOUR PATH TO A HEALTHIER YOU</a:t>
            </a:r>
          </a:p>
          <a:p>
            <a:pPr>
              <a:lnSpc>
                <a:spcPts val="7023"/>
              </a:lnSpc>
            </a:pPr>
          </a:p>
          <a:p>
            <a:pPr>
              <a:lnSpc>
                <a:spcPts val="4083"/>
              </a:lnSpc>
            </a:pPr>
          </a:p>
          <a:p>
            <a:pPr>
              <a:lnSpc>
                <a:spcPts val="4083"/>
              </a:lnSpc>
              <a:spcBef>
                <a:spcPct val="0"/>
              </a:spcBef>
            </a:pPr>
          </a:p>
        </p:txBody>
      </p:sp>
      <p:sp>
        <p:nvSpPr>
          <p:cNvPr name="Freeform 4" id="4"/>
          <p:cNvSpPr/>
          <p:nvPr/>
        </p:nvSpPr>
        <p:spPr>
          <a:xfrm flipH="false" flipV="false" rot="0">
            <a:off x="13641126" y="6171543"/>
            <a:ext cx="2185988" cy="4114800"/>
          </a:xfrm>
          <a:custGeom>
            <a:avLst/>
            <a:gdLst/>
            <a:ahLst/>
            <a:cxnLst/>
            <a:rect r="r" b="b" t="t" l="l"/>
            <a:pathLst>
              <a:path h="4114800" w="2185988">
                <a:moveTo>
                  <a:pt x="0" y="0"/>
                </a:moveTo>
                <a:lnTo>
                  <a:pt x="2185988" y="0"/>
                </a:lnTo>
                <a:lnTo>
                  <a:pt x="218598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966129" y="3352994"/>
            <a:ext cx="11317652" cy="2030857"/>
          </a:xfrm>
          <a:prstGeom prst="rect">
            <a:avLst/>
          </a:prstGeom>
        </p:spPr>
        <p:txBody>
          <a:bodyPr anchor="t" rtlCol="false" tIns="0" lIns="0" bIns="0" rIns="0">
            <a:spAutoFit/>
          </a:bodyPr>
          <a:lstStyle/>
          <a:p>
            <a:pPr>
              <a:lnSpc>
                <a:spcPts val="4087"/>
              </a:lnSpc>
              <a:spcBef>
                <a:spcPct val="0"/>
              </a:spcBef>
            </a:pPr>
            <a:r>
              <a:rPr lang="en-US" sz="2919">
                <a:solidFill>
                  <a:srgbClr val="FFFFFF"/>
                </a:solidFill>
                <a:latin typeface="Canva Sans"/>
              </a:rPr>
              <a:t>YOUR STEPS MATTER, AND SO DOES YOUR HEALTH DATA. SYNC THE APP SEAMLESSLY WITH OUR HEALTHCARE WEBSITE TO PROVIDE YOUR HEALTHCARE PROFESSIONALS WITH VALUABLE INSIGHTS INTO YOUR PHYSICAL ACTIVITY.</a:t>
            </a:r>
          </a:p>
        </p:txBody>
      </p:sp>
      <p:sp>
        <p:nvSpPr>
          <p:cNvPr name="TextBox 6" id="6"/>
          <p:cNvSpPr txBox="true"/>
          <p:nvPr/>
        </p:nvSpPr>
        <p:spPr>
          <a:xfrm rot="0">
            <a:off x="1028700" y="6703059"/>
            <a:ext cx="11638391" cy="2105795"/>
          </a:xfrm>
          <a:prstGeom prst="rect">
            <a:avLst/>
          </a:prstGeom>
        </p:spPr>
        <p:txBody>
          <a:bodyPr anchor="t" rtlCol="false" tIns="0" lIns="0" bIns="0" rIns="0">
            <a:spAutoFit/>
          </a:bodyPr>
          <a:lstStyle/>
          <a:p>
            <a:pPr>
              <a:lnSpc>
                <a:spcPts val="4192"/>
              </a:lnSpc>
              <a:spcBef>
                <a:spcPct val="0"/>
              </a:spcBef>
            </a:pPr>
            <a:r>
              <a:rPr lang="en-US" sz="2994">
                <a:solidFill>
                  <a:srgbClr val="FFFFFF"/>
                </a:solidFill>
                <a:latin typeface="Canva Sans"/>
              </a:rPr>
              <a:t>EMBARK ON A JOURNEY TO WELLNESS WITH OUR INNOVATIVE STEP TRACKER APP SEAMLESSLY LINKED TO OUR HEALTHCARE WEBSITE. THIS USER-FRIENDLY APP GOES BEYOND COUNTING STEPS; IT'S A HOLISTIC APPROACH TO PERSONAL HEALTH.</a:t>
            </a:r>
          </a:p>
        </p:txBody>
      </p:sp>
      <p:sp>
        <p:nvSpPr>
          <p:cNvPr name="Freeform 7" id="7"/>
          <p:cNvSpPr/>
          <p:nvPr/>
        </p:nvSpPr>
        <p:spPr>
          <a:xfrm flipH="false" flipV="false" rot="1561811">
            <a:off x="15526129" y="3621745"/>
            <a:ext cx="2185988" cy="4114800"/>
          </a:xfrm>
          <a:custGeom>
            <a:avLst/>
            <a:gdLst/>
            <a:ahLst/>
            <a:cxnLst/>
            <a:rect r="r" b="b" t="t" l="l"/>
            <a:pathLst>
              <a:path h="4114800" w="2185988">
                <a:moveTo>
                  <a:pt x="0" y="0"/>
                </a:moveTo>
                <a:lnTo>
                  <a:pt x="2185988" y="0"/>
                </a:lnTo>
                <a:lnTo>
                  <a:pt x="218598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4494194"/>
            <a:ext cx="5010746" cy="50107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4" id="4"/>
            <p:cNvSpPr txBox="true"/>
            <p:nvPr/>
          </p:nvSpPr>
          <p:spPr>
            <a:xfrm>
              <a:off x="76200" y="0"/>
              <a:ext cx="660400" cy="736600"/>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6372679" y="4494194"/>
            <a:ext cx="5010746" cy="501074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2248554" y="4247554"/>
            <a:ext cx="5010746" cy="501074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name="TextBox 10" id="10"/>
            <p:cNvSpPr txBox="true"/>
            <p:nvPr/>
          </p:nvSpPr>
          <p:spPr>
            <a:xfrm>
              <a:off x="76200" y="0"/>
              <a:ext cx="660400" cy="736600"/>
            </a:xfrm>
            <a:prstGeom prst="rect">
              <a:avLst/>
            </a:prstGeom>
          </p:spPr>
          <p:txBody>
            <a:bodyPr anchor="ctr" rtlCol="false" tIns="50800" lIns="50800" bIns="50800" rIns="50800"/>
            <a:lstStyle/>
            <a:p>
              <a:pPr algn="ctr">
                <a:lnSpc>
                  <a:spcPts val="2800"/>
                </a:lnSpc>
              </a:pPr>
            </a:p>
          </p:txBody>
        </p:sp>
      </p:grpSp>
      <p:sp>
        <p:nvSpPr>
          <p:cNvPr name="TextBox 11" id="11"/>
          <p:cNvSpPr txBox="true"/>
          <p:nvPr/>
        </p:nvSpPr>
        <p:spPr>
          <a:xfrm rot="0">
            <a:off x="456667" y="2054767"/>
            <a:ext cx="17934161" cy="888347"/>
          </a:xfrm>
          <a:prstGeom prst="rect">
            <a:avLst/>
          </a:prstGeom>
        </p:spPr>
        <p:txBody>
          <a:bodyPr anchor="t" rtlCol="false" tIns="0" lIns="0" bIns="0" rIns="0">
            <a:spAutoFit/>
          </a:bodyPr>
          <a:lstStyle/>
          <a:p>
            <a:pPr algn="ctr">
              <a:lnSpc>
                <a:spcPts val="3536"/>
              </a:lnSpc>
              <a:spcBef>
                <a:spcPct val="0"/>
              </a:spcBef>
            </a:pPr>
            <a:r>
              <a:rPr lang="en-US" sz="2525">
                <a:solidFill>
                  <a:srgbClr val="FFFFFF"/>
                </a:solidFill>
                <a:latin typeface="Canva Sans"/>
              </a:rPr>
              <a:t>IN OUR HEALTHCARE WEBSITE'S QUEST TO PROVIDE COMPREHENSIVE CARE, THE VIDEO CALL WITH DOCTOR FEATURE EMERGES AS A TRANSFORMATIVE BRIDGE BETWEEN PATIENTS AND HEALTHCARE PROFESSIONALS.</a:t>
            </a:r>
          </a:p>
        </p:txBody>
      </p:sp>
      <p:sp>
        <p:nvSpPr>
          <p:cNvPr name="TextBox 12" id="12"/>
          <p:cNvSpPr txBox="true"/>
          <p:nvPr/>
        </p:nvSpPr>
        <p:spPr>
          <a:xfrm rot="0">
            <a:off x="3277759" y="570135"/>
            <a:ext cx="11200587" cy="960757"/>
          </a:xfrm>
          <a:prstGeom prst="rect">
            <a:avLst/>
          </a:prstGeom>
        </p:spPr>
        <p:txBody>
          <a:bodyPr anchor="t" rtlCol="false" tIns="0" lIns="0" bIns="0" rIns="0">
            <a:spAutoFit/>
          </a:bodyPr>
          <a:lstStyle/>
          <a:p>
            <a:pPr algn="ctr">
              <a:lnSpc>
                <a:spcPts val="7419"/>
              </a:lnSpc>
              <a:spcBef>
                <a:spcPct val="0"/>
              </a:spcBef>
            </a:pPr>
            <a:r>
              <a:rPr lang="en-US" sz="5299">
                <a:solidFill>
                  <a:srgbClr val="CEE3E5"/>
                </a:solidFill>
                <a:latin typeface="Telegraf Bold"/>
              </a:rPr>
              <a:t>VIDEO CALL WITH DOCTOR</a:t>
            </a:r>
          </a:p>
        </p:txBody>
      </p:sp>
      <p:sp>
        <p:nvSpPr>
          <p:cNvPr name="TextBox 13" id="13"/>
          <p:cNvSpPr txBox="true"/>
          <p:nvPr/>
        </p:nvSpPr>
        <p:spPr>
          <a:xfrm rot="0">
            <a:off x="1785889" y="3455709"/>
            <a:ext cx="3496369" cy="79184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Telegraf Bold"/>
              </a:rPr>
              <a:t>REAL-TIME INTERACTION</a:t>
            </a:r>
            <a:r>
              <a:rPr lang="en-US" sz="2199">
                <a:solidFill>
                  <a:srgbClr val="FFFFFF"/>
                </a:solidFill>
                <a:latin typeface="Telegraf Semi-Bold"/>
              </a:rPr>
              <a:t>:</a:t>
            </a:r>
          </a:p>
        </p:txBody>
      </p:sp>
      <p:sp>
        <p:nvSpPr>
          <p:cNvPr name="TextBox 14" id="14"/>
          <p:cNvSpPr txBox="true"/>
          <p:nvPr/>
        </p:nvSpPr>
        <p:spPr>
          <a:xfrm rot="0">
            <a:off x="6685926" y="3455709"/>
            <a:ext cx="4069008" cy="79184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Telegraf Bold"/>
              </a:rPr>
              <a:t>VISUAL SYMPTOM ASSESSMENT</a:t>
            </a:r>
          </a:p>
        </p:txBody>
      </p:sp>
      <p:sp>
        <p:nvSpPr>
          <p:cNvPr name="TextBox 15" id="15"/>
          <p:cNvSpPr txBox="true"/>
          <p:nvPr/>
        </p:nvSpPr>
        <p:spPr>
          <a:xfrm rot="0">
            <a:off x="12719423" y="3586051"/>
            <a:ext cx="4069008" cy="401320"/>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Telegraf Bold"/>
              </a:rPr>
              <a:t>PRIVACY </a:t>
            </a:r>
          </a:p>
        </p:txBody>
      </p:sp>
      <p:sp>
        <p:nvSpPr>
          <p:cNvPr name="TextBox 16" id="16"/>
          <p:cNvSpPr txBox="true"/>
          <p:nvPr/>
        </p:nvSpPr>
        <p:spPr>
          <a:xfrm rot="0">
            <a:off x="1398454" y="5543118"/>
            <a:ext cx="4271238" cy="3197225"/>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Telegraf"/>
              </a:rPr>
              <a:t>EXPERIENCE THE IMMEDIACY OF HEALTHCARE. PATIENTS CAN ENGAGE IN REAL-TIME CONVERSATIONS WITH DOCTORS, DISCUSSING SYMPTOMS, TREATMENT PLANS, AND SEEKING ADVICE WITHOUT THE NEED FOR PHYSICAL APPOINTMENTS.</a:t>
            </a:r>
          </a:p>
        </p:txBody>
      </p:sp>
      <p:sp>
        <p:nvSpPr>
          <p:cNvPr name="TextBox 17" id="17"/>
          <p:cNvSpPr txBox="true"/>
          <p:nvPr/>
        </p:nvSpPr>
        <p:spPr>
          <a:xfrm rot="0">
            <a:off x="6742434" y="5362854"/>
            <a:ext cx="4271238" cy="35496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Telegraf"/>
              </a:rPr>
              <a:t>SOMETIMES WORDS ARE NOT ENOUGH. WITH VIDEO CALLS, DOCTORS CAN VISUALLY ASSESS SYMPTOMS, PROVIDING A MORE ACCURATE DIAGNOSIS AND PERSONALIZED RECOMMENDATIONS BASED ON A COMPREHENSIVE UNDERSTANDING OF THE PATIENT'S CONDITION.</a:t>
            </a:r>
          </a:p>
        </p:txBody>
      </p:sp>
      <p:sp>
        <p:nvSpPr>
          <p:cNvPr name="TextBox 18" id="18"/>
          <p:cNvSpPr txBox="true"/>
          <p:nvPr/>
        </p:nvSpPr>
        <p:spPr>
          <a:xfrm rot="0">
            <a:off x="12819447" y="5208125"/>
            <a:ext cx="3868960" cy="3532217"/>
          </a:xfrm>
          <a:prstGeom prst="rect">
            <a:avLst/>
          </a:prstGeom>
        </p:spPr>
        <p:txBody>
          <a:bodyPr anchor="t" rtlCol="false" tIns="0" lIns="0" bIns="0" rIns="0">
            <a:spAutoFit/>
          </a:bodyPr>
          <a:lstStyle/>
          <a:p>
            <a:pPr algn="ctr">
              <a:lnSpc>
                <a:spcPts val="2536"/>
              </a:lnSpc>
              <a:spcBef>
                <a:spcPct val="0"/>
              </a:spcBef>
            </a:pPr>
            <a:r>
              <a:rPr lang="en-US" sz="1811">
                <a:solidFill>
                  <a:srgbClr val="FFFFFF"/>
                </a:solidFill>
                <a:latin typeface="Telegraf"/>
              </a:rPr>
              <a:t>YOUR HEALTH DATA IS PRECIOUS, AND WE TREAT IT WITH THE UTMOST CARE. THE VIDEO CALL FEATURE SECURELY TRANSMITS YOUR HEALTH INFORMATION, ADHERING TO STRINGENT DATA PROTECTION STANDARDS. YOUR MEDICAL HISTORY STAYS BETWEEN YOU AND YOUR DOCTOR, ENSURING CONFIDENTIALITY.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8807" t="0" r="-18807" b="0"/>
            </a:stretch>
          </a:blipFill>
        </p:spPr>
      </p:sp>
      <p:sp>
        <p:nvSpPr>
          <p:cNvPr name="TextBox 3" id="3"/>
          <p:cNvSpPr txBox="true"/>
          <p:nvPr/>
        </p:nvSpPr>
        <p:spPr>
          <a:xfrm rot="0">
            <a:off x="297871" y="-104775"/>
            <a:ext cx="17958351" cy="2679620"/>
          </a:xfrm>
          <a:prstGeom prst="rect">
            <a:avLst/>
          </a:prstGeom>
        </p:spPr>
        <p:txBody>
          <a:bodyPr anchor="t" rtlCol="false" tIns="0" lIns="0" bIns="0" rIns="0">
            <a:spAutoFit/>
          </a:bodyPr>
          <a:lstStyle/>
          <a:p>
            <a:pPr algn="ctr">
              <a:lnSpc>
                <a:spcPts val="7128"/>
              </a:lnSpc>
            </a:pPr>
          </a:p>
          <a:p>
            <a:pPr algn="ctr">
              <a:lnSpc>
                <a:spcPts val="7128"/>
              </a:lnSpc>
            </a:pPr>
            <a:r>
              <a:rPr lang="en-US" sz="5091">
                <a:solidFill>
                  <a:srgbClr val="CEE3E5"/>
                </a:solidFill>
                <a:latin typeface="Canva Sans Bold"/>
              </a:rPr>
              <a:t>Security is not a choice; it's a necessity in every digital step we take.</a:t>
            </a:r>
          </a:p>
        </p:txBody>
      </p:sp>
      <p:grpSp>
        <p:nvGrpSpPr>
          <p:cNvPr name="Group 4" id="4"/>
          <p:cNvGrpSpPr/>
          <p:nvPr/>
        </p:nvGrpSpPr>
        <p:grpSpPr>
          <a:xfrm rot="0">
            <a:off x="297871" y="3283983"/>
            <a:ext cx="4084691" cy="5256645"/>
            <a:chOff x="0" y="0"/>
            <a:chExt cx="1075803" cy="1384466"/>
          </a:xfrm>
        </p:grpSpPr>
        <p:sp>
          <p:nvSpPr>
            <p:cNvPr name="Freeform 5" id="5"/>
            <p:cNvSpPr/>
            <p:nvPr/>
          </p:nvSpPr>
          <p:spPr>
            <a:xfrm flipH="false" flipV="false" rot="0">
              <a:off x="0" y="0"/>
              <a:ext cx="1075803" cy="1384466"/>
            </a:xfrm>
            <a:custGeom>
              <a:avLst/>
              <a:gdLst/>
              <a:ahLst/>
              <a:cxnLst/>
              <a:rect r="r" b="b" t="t" l="l"/>
              <a:pathLst>
                <a:path h="1384466" w="1075803">
                  <a:moveTo>
                    <a:pt x="96663" y="0"/>
                  </a:moveTo>
                  <a:lnTo>
                    <a:pt x="979140" y="0"/>
                  </a:lnTo>
                  <a:cubicBezTo>
                    <a:pt x="1004777" y="0"/>
                    <a:pt x="1029364" y="10184"/>
                    <a:pt x="1047491" y="28312"/>
                  </a:cubicBezTo>
                  <a:cubicBezTo>
                    <a:pt x="1065619" y="46440"/>
                    <a:pt x="1075803" y="71026"/>
                    <a:pt x="1075803" y="96663"/>
                  </a:cubicBezTo>
                  <a:lnTo>
                    <a:pt x="1075803" y="1287803"/>
                  </a:lnTo>
                  <a:cubicBezTo>
                    <a:pt x="1075803" y="1313440"/>
                    <a:pt x="1065619" y="1338026"/>
                    <a:pt x="1047491" y="1356154"/>
                  </a:cubicBezTo>
                  <a:cubicBezTo>
                    <a:pt x="1029364" y="1374282"/>
                    <a:pt x="1004777" y="1384466"/>
                    <a:pt x="979140" y="1384466"/>
                  </a:cubicBezTo>
                  <a:lnTo>
                    <a:pt x="96663" y="1384466"/>
                  </a:lnTo>
                  <a:cubicBezTo>
                    <a:pt x="71026" y="1384466"/>
                    <a:pt x="46440" y="1374282"/>
                    <a:pt x="28312" y="1356154"/>
                  </a:cubicBezTo>
                  <a:cubicBezTo>
                    <a:pt x="10184" y="1338026"/>
                    <a:pt x="0" y="1313440"/>
                    <a:pt x="0" y="1287803"/>
                  </a:cubicBezTo>
                  <a:lnTo>
                    <a:pt x="0" y="96663"/>
                  </a:lnTo>
                  <a:cubicBezTo>
                    <a:pt x="0" y="71026"/>
                    <a:pt x="10184" y="46440"/>
                    <a:pt x="28312" y="28312"/>
                  </a:cubicBezTo>
                  <a:cubicBezTo>
                    <a:pt x="46440" y="10184"/>
                    <a:pt x="71026" y="0"/>
                    <a:pt x="96663" y="0"/>
                  </a:cubicBezTo>
                  <a:close/>
                </a:path>
              </a:pathLst>
            </a:custGeom>
            <a:solidFill>
              <a:srgbClr val="BACBD3"/>
            </a:solidFill>
          </p:spPr>
        </p:sp>
        <p:sp>
          <p:nvSpPr>
            <p:cNvPr name="TextBox 6" id="6"/>
            <p:cNvSpPr txBox="true"/>
            <p:nvPr/>
          </p:nvSpPr>
          <p:spPr>
            <a:xfrm>
              <a:off x="0" y="-76200"/>
              <a:ext cx="1075803" cy="1460666"/>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4887338" y="3283983"/>
            <a:ext cx="3951811" cy="5256645"/>
            <a:chOff x="0" y="0"/>
            <a:chExt cx="1040806" cy="1384466"/>
          </a:xfrm>
        </p:grpSpPr>
        <p:sp>
          <p:nvSpPr>
            <p:cNvPr name="Freeform 8" id="8"/>
            <p:cNvSpPr/>
            <p:nvPr/>
          </p:nvSpPr>
          <p:spPr>
            <a:xfrm flipH="false" flipV="false" rot="0">
              <a:off x="0" y="0"/>
              <a:ext cx="1040806" cy="1384466"/>
            </a:xfrm>
            <a:custGeom>
              <a:avLst/>
              <a:gdLst/>
              <a:ahLst/>
              <a:cxnLst/>
              <a:rect r="r" b="b" t="t" l="l"/>
              <a:pathLst>
                <a:path h="1384466" w="1040806">
                  <a:moveTo>
                    <a:pt x="99913" y="0"/>
                  </a:moveTo>
                  <a:lnTo>
                    <a:pt x="940893" y="0"/>
                  </a:lnTo>
                  <a:cubicBezTo>
                    <a:pt x="967392" y="0"/>
                    <a:pt x="992805" y="10527"/>
                    <a:pt x="1011542" y="29264"/>
                  </a:cubicBezTo>
                  <a:cubicBezTo>
                    <a:pt x="1030280" y="48001"/>
                    <a:pt x="1040806" y="73415"/>
                    <a:pt x="1040806" y="99913"/>
                  </a:cubicBezTo>
                  <a:lnTo>
                    <a:pt x="1040806" y="1284553"/>
                  </a:lnTo>
                  <a:cubicBezTo>
                    <a:pt x="1040806" y="1311052"/>
                    <a:pt x="1030280" y="1336465"/>
                    <a:pt x="1011542" y="1355202"/>
                  </a:cubicBezTo>
                  <a:cubicBezTo>
                    <a:pt x="992805" y="1373940"/>
                    <a:pt x="967392" y="1384466"/>
                    <a:pt x="940893" y="1384466"/>
                  </a:cubicBezTo>
                  <a:lnTo>
                    <a:pt x="99913" y="1384466"/>
                  </a:lnTo>
                  <a:cubicBezTo>
                    <a:pt x="73415" y="1384466"/>
                    <a:pt x="48001" y="1373940"/>
                    <a:pt x="29264" y="1355202"/>
                  </a:cubicBezTo>
                  <a:cubicBezTo>
                    <a:pt x="10527" y="1336465"/>
                    <a:pt x="0" y="1311052"/>
                    <a:pt x="0" y="1284553"/>
                  </a:cubicBezTo>
                  <a:lnTo>
                    <a:pt x="0" y="99913"/>
                  </a:lnTo>
                  <a:cubicBezTo>
                    <a:pt x="0" y="73415"/>
                    <a:pt x="10527" y="48001"/>
                    <a:pt x="29264" y="29264"/>
                  </a:cubicBezTo>
                  <a:cubicBezTo>
                    <a:pt x="48001" y="10527"/>
                    <a:pt x="73415" y="0"/>
                    <a:pt x="99913" y="0"/>
                  </a:cubicBezTo>
                  <a:close/>
                </a:path>
              </a:pathLst>
            </a:custGeom>
            <a:solidFill>
              <a:srgbClr val="BACBD3"/>
            </a:solidFill>
          </p:spPr>
        </p:sp>
        <p:sp>
          <p:nvSpPr>
            <p:cNvPr name="TextBox 9" id="9"/>
            <p:cNvSpPr txBox="true"/>
            <p:nvPr/>
          </p:nvSpPr>
          <p:spPr>
            <a:xfrm>
              <a:off x="0" y="-76200"/>
              <a:ext cx="1040806" cy="1460666"/>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9343925" y="3320218"/>
            <a:ext cx="3856753" cy="5252634"/>
            <a:chOff x="0" y="0"/>
            <a:chExt cx="1015770" cy="1383410"/>
          </a:xfrm>
        </p:grpSpPr>
        <p:sp>
          <p:nvSpPr>
            <p:cNvPr name="Freeform 11" id="11"/>
            <p:cNvSpPr/>
            <p:nvPr/>
          </p:nvSpPr>
          <p:spPr>
            <a:xfrm flipH="false" flipV="false" rot="0">
              <a:off x="0" y="0"/>
              <a:ext cx="1015770" cy="1383410"/>
            </a:xfrm>
            <a:custGeom>
              <a:avLst/>
              <a:gdLst/>
              <a:ahLst/>
              <a:cxnLst/>
              <a:rect r="r" b="b" t="t" l="l"/>
              <a:pathLst>
                <a:path h="1383410" w="1015770">
                  <a:moveTo>
                    <a:pt x="102376" y="0"/>
                  </a:moveTo>
                  <a:lnTo>
                    <a:pt x="913395" y="0"/>
                  </a:lnTo>
                  <a:cubicBezTo>
                    <a:pt x="969935" y="0"/>
                    <a:pt x="1015770" y="45835"/>
                    <a:pt x="1015770" y="102376"/>
                  </a:cubicBezTo>
                  <a:lnTo>
                    <a:pt x="1015770" y="1281034"/>
                  </a:lnTo>
                  <a:cubicBezTo>
                    <a:pt x="1015770" y="1337575"/>
                    <a:pt x="969935" y="1383410"/>
                    <a:pt x="913395" y="1383410"/>
                  </a:cubicBezTo>
                  <a:lnTo>
                    <a:pt x="102376" y="1383410"/>
                  </a:lnTo>
                  <a:cubicBezTo>
                    <a:pt x="45835" y="1383410"/>
                    <a:pt x="0" y="1337575"/>
                    <a:pt x="0" y="1281034"/>
                  </a:cubicBezTo>
                  <a:lnTo>
                    <a:pt x="0" y="102376"/>
                  </a:lnTo>
                  <a:cubicBezTo>
                    <a:pt x="0" y="45835"/>
                    <a:pt x="45835" y="0"/>
                    <a:pt x="102376" y="0"/>
                  </a:cubicBezTo>
                  <a:close/>
                </a:path>
              </a:pathLst>
            </a:custGeom>
            <a:solidFill>
              <a:srgbClr val="BACBD3"/>
            </a:solidFill>
          </p:spPr>
        </p:sp>
        <p:sp>
          <p:nvSpPr>
            <p:cNvPr name="TextBox 12" id="12"/>
            <p:cNvSpPr txBox="true"/>
            <p:nvPr/>
          </p:nvSpPr>
          <p:spPr>
            <a:xfrm>
              <a:off x="0" y="-76200"/>
              <a:ext cx="1015770" cy="1459610"/>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615213" y="3575062"/>
            <a:ext cx="3450007" cy="7016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Gotham Bold"/>
              </a:rPr>
              <a:t>AWS SERVER SIDE ENCRYPTION</a:t>
            </a:r>
          </a:p>
        </p:txBody>
      </p:sp>
      <p:sp>
        <p:nvSpPr>
          <p:cNvPr name="TextBox 14" id="14"/>
          <p:cNvSpPr txBox="true"/>
          <p:nvPr/>
        </p:nvSpPr>
        <p:spPr>
          <a:xfrm rot="0">
            <a:off x="9591624" y="3575062"/>
            <a:ext cx="3450007"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Gotham Bold"/>
              </a:rPr>
              <a:t>IP WHITELISTING</a:t>
            </a:r>
          </a:p>
        </p:txBody>
      </p:sp>
      <p:sp>
        <p:nvSpPr>
          <p:cNvPr name="TextBox 15" id="15"/>
          <p:cNvSpPr txBox="true"/>
          <p:nvPr/>
        </p:nvSpPr>
        <p:spPr>
          <a:xfrm rot="0">
            <a:off x="5138240" y="3398850"/>
            <a:ext cx="3450007" cy="70167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Gotham Bold"/>
              </a:rPr>
              <a:t>DECENTALISED BLOCKCHAIN</a:t>
            </a:r>
          </a:p>
        </p:txBody>
      </p:sp>
      <p:sp>
        <p:nvSpPr>
          <p:cNvPr name="TextBox 16" id="16"/>
          <p:cNvSpPr txBox="true"/>
          <p:nvPr/>
        </p:nvSpPr>
        <p:spPr>
          <a:xfrm rot="0">
            <a:off x="442548" y="4478988"/>
            <a:ext cx="3835190" cy="4262896"/>
          </a:xfrm>
          <a:prstGeom prst="rect">
            <a:avLst/>
          </a:prstGeom>
        </p:spPr>
        <p:txBody>
          <a:bodyPr anchor="t" rtlCol="false" tIns="0" lIns="0" bIns="0" rIns="0">
            <a:spAutoFit/>
          </a:bodyPr>
          <a:lstStyle/>
          <a:p>
            <a:pPr algn="ctr">
              <a:lnSpc>
                <a:spcPts val="3387"/>
              </a:lnSpc>
            </a:pPr>
            <a:r>
              <a:rPr lang="en-US" sz="2419">
                <a:solidFill>
                  <a:srgbClr val="000000"/>
                </a:solidFill>
                <a:latin typeface="Canva Sans"/>
              </a:rPr>
              <a:t>AWS PROVIDES RESOURCES TO HELP PROTECT CRITICAL SYSTEMS AND SENSITIVE DATA AGAINST RANSOMWARE.</a:t>
            </a:r>
          </a:p>
          <a:p>
            <a:pPr algn="ctr">
              <a:lnSpc>
                <a:spcPts val="3387"/>
              </a:lnSpc>
            </a:pPr>
            <a:r>
              <a:rPr lang="en-US" sz="2419">
                <a:solidFill>
                  <a:srgbClr val="000000"/>
                </a:solidFill>
                <a:latin typeface="Canva Sans"/>
              </a:rPr>
              <a:t>These resources assist in preparing an organization .</a:t>
            </a:r>
          </a:p>
          <a:p>
            <a:pPr algn="ctr">
              <a:lnSpc>
                <a:spcPts val="3387"/>
              </a:lnSpc>
              <a:spcBef>
                <a:spcPct val="0"/>
              </a:spcBef>
            </a:pPr>
          </a:p>
        </p:txBody>
      </p:sp>
      <p:sp>
        <p:nvSpPr>
          <p:cNvPr name="TextBox 17" id="17"/>
          <p:cNvSpPr txBox="true"/>
          <p:nvPr/>
        </p:nvSpPr>
        <p:spPr>
          <a:xfrm rot="0">
            <a:off x="5051907" y="4317882"/>
            <a:ext cx="3622672" cy="3965351"/>
          </a:xfrm>
          <a:prstGeom prst="rect">
            <a:avLst/>
          </a:prstGeom>
        </p:spPr>
        <p:txBody>
          <a:bodyPr anchor="t" rtlCol="false" tIns="0" lIns="0" bIns="0" rIns="0">
            <a:spAutoFit/>
          </a:bodyPr>
          <a:lstStyle/>
          <a:p>
            <a:pPr algn="ctr">
              <a:lnSpc>
                <a:spcPts val="2906"/>
              </a:lnSpc>
            </a:pPr>
            <a:r>
              <a:rPr lang="en-US" sz="2076">
                <a:solidFill>
                  <a:srgbClr val="000000"/>
                </a:solidFill>
                <a:latin typeface="Canva Sans"/>
              </a:rPr>
              <a:t>UTILIZING BLOCKCHAIN ENSURES A DECENTRALIZED, TAMPER-PROOF LEDGER.</a:t>
            </a:r>
          </a:p>
          <a:p>
            <a:pPr algn="ctr">
              <a:lnSpc>
                <a:spcPts val="2906"/>
              </a:lnSpc>
              <a:spcBef>
                <a:spcPct val="0"/>
              </a:spcBef>
            </a:pPr>
            <a:r>
              <a:rPr lang="en-US" sz="2076">
                <a:solidFill>
                  <a:srgbClr val="000000"/>
                </a:solidFill>
                <a:latin typeface="Canva Sans"/>
              </a:rPr>
              <a:t>THESE CONTRACTS AUTONOMOUSLY ENFORCE SECURITY PROTOCOLS, REDUCING RELIANCE ON CENTRALIZED AUTHORITIES AND ENHANCING OVERALL SYSTEM INTEGRITY.</a:t>
            </a:r>
          </a:p>
        </p:txBody>
      </p:sp>
      <p:sp>
        <p:nvSpPr>
          <p:cNvPr name="TextBox 18" id="18"/>
          <p:cNvSpPr txBox="true"/>
          <p:nvPr/>
        </p:nvSpPr>
        <p:spPr>
          <a:xfrm rot="0">
            <a:off x="9485878" y="4308357"/>
            <a:ext cx="3572847" cy="2855387"/>
          </a:xfrm>
          <a:prstGeom prst="rect">
            <a:avLst/>
          </a:prstGeom>
        </p:spPr>
        <p:txBody>
          <a:bodyPr anchor="t" rtlCol="false" tIns="0" lIns="0" bIns="0" rIns="0">
            <a:spAutoFit/>
          </a:bodyPr>
          <a:lstStyle/>
          <a:p>
            <a:pPr algn="ctr">
              <a:lnSpc>
                <a:spcPts val="3266"/>
              </a:lnSpc>
              <a:spcBef>
                <a:spcPct val="0"/>
              </a:spcBef>
            </a:pPr>
            <a:r>
              <a:rPr lang="en-US" sz="2333">
                <a:solidFill>
                  <a:srgbClr val="000000"/>
                </a:solidFill>
                <a:latin typeface="Canva Sans"/>
              </a:rPr>
              <a:t>. BY RESTRICTING ACCESS TO APPROVED IP ADDRESSES, WE ENSURE THAT ONLY TRUSTED ENTITIES CAN INTERACT WITH OUR SYSTEM.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1797823"/>
            <a:ext cx="8974857" cy="7130502"/>
          </a:xfrm>
          <a:custGeom>
            <a:avLst/>
            <a:gdLst/>
            <a:ahLst/>
            <a:cxnLst/>
            <a:rect r="r" b="b" t="t" l="l"/>
            <a:pathLst>
              <a:path h="7130502" w="8974857">
                <a:moveTo>
                  <a:pt x="0" y="0"/>
                </a:moveTo>
                <a:lnTo>
                  <a:pt x="8974857" y="0"/>
                </a:lnTo>
                <a:lnTo>
                  <a:pt x="8974857" y="7130501"/>
                </a:lnTo>
                <a:lnTo>
                  <a:pt x="0" y="7130501"/>
                </a:lnTo>
                <a:lnTo>
                  <a:pt x="0" y="0"/>
                </a:lnTo>
                <a:close/>
              </a:path>
            </a:pathLst>
          </a:custGeom>
          <a:blipFill>
            <a:blip r:embed="rId2"/>
            <a:stretch>
              <a:fillRect l="-36446" t="0" r="-30914" b="-5324"/>
            </a:stretch>
          </a:blipFill>
        </p:spPr>
      </p:sp>
      <p:sp>
        <p:nvSpPr>
          <p:cNvPr name="TextBox 3" id="3"/>
          <p:cNvSpPr txBox="true"/>
          <p:nvPr/>
        </p:nvSpPr>
        <p:spPr>
          <a:xfrm rot="0">
            <a:off x="8124590" y="1524893"/>
            <a:ext cx="10163410" cy="7075288"/>
          </a:xfrm>
          <a:prstGeom prst="rect">
            <a:avLst/>
          </a:prstGeom>
        </p:spPr>
        <p:txBody>
          <a:bodyPr anchor="t" rtlCol="false" tIns="0" lIns="0" bIns="0" rIns="0">
            <a:spAutoFit/>
          </a:bodyPr>
          <a:lstStyle/>
          <a:p>
            <a:pPr>
              <a:lnSpc>
                <a:spcPts val="7448"/>
              </a:lnSpc>
            </a:pPr>
            <a:r>
              <a:rPr lang="en-US" sz="5320">
                <a:solidFill>
                  <a:srgbClr val="FFFFFF"/>
                </a:solidFill>
                <a:latin typeface="Telegraf Semi-Bold"/>
              </a:rPr>
              <a:t>FUTURE OUTLOOK: ELEVATING HEALTHCARE THROUGH DRONE DELIVERY</a:t>
            </a:r>
          </a:p>
          <a:p>
            <a:pPr algn="ctr">
              <a:lnSpc>
                <a:spcPts val="7448"/>
              </a:lnSpc>
            </a:pPr>
          </a:p>
          <a:p>
            <a:pPr>
              <a:lnSpc>
                <a:spcPts val="3685"/>
              </a:lnSpc>
            </a:pPr>
            <a:r>
              <a:rPr lang="en-US" sz="2632">
                <a:solidFill>
                  <a:srgbClr val="FFFFFF"/>
                </a:solidFill>
                <a:latin typeface="Canva Sans"/>
              </a:rPr>
              <a:t>Imagine a healthcare website that transcends boundaries, literally. Our vision for the future involves a seamless integration of drone mechanisms for the swift and precise delivery of medicines and health-related essentials.</a:t>
            </a:r>
          </a:p>
          <a:p>
            <a:pPr algn="ctr">
              <a:lnSpc>
                <a:spcPts val="7448"/>
              </a:lnSpc>
              <a:spcBef>
                <a:spcPct val="0"/>
              </a:spcBef>
            </a:pPr>
          </a:p>
        </p:txBody>
      </p:sp>
      <p:sp>
        <p:nvSpPr>
          <p:cNvPr name="Freeform 4" id="4"/>
          <p:cNvSpPr/>
          <p:nvPr/>
        </p:nvSpPr>
        <p:spPr>
          <a:xfrm flipH="false" flipV="false" rot="0">
            <a:off x="169143" y="1797823"/>
            <a:ext cx="8974857" cy="7130502"/>
          </a:xfrm>
          <a:custGeom>
            <a:avLst/>
            <a:gdLst/>
            <a:ahLst/>
            <a:cxnLst/>
            <a:rect r="r" b="b" t="t" l="l"/>
            <a:pathLst>
              <a:path h="7130502" w="8974857">
                <a:moveTo>
                  <a:pt x="0" y="0"/>
                </a:moveTo>
                <a:lnTo>
                  <a:pt x="8974857" y="0"/>
                </a:lnTo>
                <a:lnTo>
                  <a:pt x="8974857" y="7130501"/>
                </a:lnTo>
                <a:lnTo>
                  <a:pt x="0" y="7130501"/>
                </a:lnTo>
                <a:lnTo>
                  <a:pt x="0" y="0"/>
                </a:lnTo>
                <a:close/>
              </a:path>
            </a:pathLst>
          </a:custGeom>
          <a:blipFill>
            <a:blip r:embed="rId2"/>
            <a:stretch>
              <a:fillRect l="-36446" t="0" r="-30914" b="-5324"/>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DAFx4pKSH2s</dc:identifier>
  <dcterms:modified xsi:type="dcterms:W3CDTF">2011-08-01T06:04:30Z</dcterms:modified>
  <cp:revision>1</cp:revision>
  <dc:title>Green Modern Futuristic Artificial Intelligence Presentation</dc:title>
</cp:coreProperties>
</file>